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84" r:id="rId11"/>
    <p:sldId id="285" r:id="rId12"/>
    <p:sldId id="286" r:id="rId13"/>
    <p:sldId id="287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7C0D1-5DE3-4E6F-BA2B-CBE40DA0D224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F24C-387B-4544-9950-67C663A5AC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19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7C0D1-5DE3-4E6F-BA2B-CBE40DA0D224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F24C-387B-4544-9950-67C663A5AC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8101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7C0D1-5DE3-4E6F-BA2B-CBE40DA0D224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F24C-387B-4544-9950-67C663A5AC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3078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7C0D1-5DE3-4E6F-BA2B-CBE40DA0D224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F24C-387B-4544-9950-67C663A5AC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1863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7C0D1-5DE3-4E6F-BA2B-CBE40DA0D224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F24C-387B-4544-9950-67C663A5AC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3313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7C0D1-5DE3-4E6F-BA2B-CBE40DA0D224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F24C-387B-4544-9950-67C663A5AC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765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7C0D1-5DE3-4E6F-BA2B-CBE40DA0D224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F24C-387B-4544-9950-67C663A5AC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4555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7C0D1-5DE3-4E6F-BA2B-CBE40DA0D224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F24C-387B-4544-9950-67C663A5AC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607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7C0D1-5DE3-4E6F-BA2B-CBE40DA0D224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F24C-387B-4544-9950-67C663A5AC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4537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7C0D1-5DE3-4E6F-BA2B-CBE40DA0D224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F24C-387B-4544-9950-67C663A5AC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872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7C0D1-5DE3-4E6F-BA2B-CBE40DA0D224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F24C-387B-4544-9950-67C663A5AC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6121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7C0D1-5DE3-4E6F-BA2B-CBE40DA0D224}" type="datetimeFigureOut">
              <a:rPr lang="zh-TW" altLang="en-US" smtClean="0"/>
              <a:t>2021/5/13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F24C-387B-4544-9950-67C663A5AC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578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journals.lww.com/acsm-healthfitness/Fulltext/2013/05000/HIGH_INTENSITY_CIRCUIT_TRAINING_USING_BODY_WEIGHT_.5.asp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3000" b="1" dirty="0"/>
              <a:t>循環訓練 </a:t>
            </a:r>
            <a:r>
              <a:rPr lang="en-US" altLang="zh-TW" sz="3000" b="1" dirty="0" smtClean="0"/>
              <a:t>( </a:t>
            </a:r>
            <a:r>
              <a:rPr lang="en-US" altLang="zh-TW" sz="3000" b="1" dirty="0"/>
              <a:t>Circuit </a:t>
            </a:r>
            <a:r>
              <a:rPr lang="en-US" altLang="zh-TW" sz="3000" b="1" dirty="0" smtClean="0"/>
              <a:t>Training)</a:t>
            </a:r>
            <a:r>
              <a:rPr lang="en-US" altLang="zh-TW" sz="3000" b="1" dirty="0"/>
              <a:t/>
            </a:r>
            <a:br>
              <a:rPr lang="en-US" altLang="zh-TW" sz="3000" b="1" dirty="0"/>
            </a:br>
            <a:r>
              <a:rPr lang="en-US" altLang="zh-TW" sz="3000" b="1" dirty="0" smtClean="0"/>
              <a:t>-</a:t>
            </a:r>
            <a:r>
              <a:rPr lang="zh-TW" altLang="en-US" sz="3000" b="1" dirty="0" smtClean="0"/>
              <a:t> 設計原則 </a:t>
            </a:r>
            <a:r>
              <a:rPr lang="en-US" altLang="zh-TW" sz="3000" b="1" dirty="0" smtClean="0"/>
              <a:t>-</a:t>
            </a:r>
            <a:r>
              <a:rPr lang="en-US" altLang="zh-TW" sz="3000" b="1" dirty="0"/>
              <a:t/>
            </a:r>
            <a:br>
              <a:rPr lang="en-US" altLang="zh-TW" sz="3000" b="1" dirty="0"/>
            </a:br>
            <a:endParaRPr lang="zh-TW" altLang="en-US" sz="3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授課教師 楊忠祥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1464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2800" b="1" cap="all" dirty="0"/>
              <a:t>高強度循環訓練 </a:t>
            </a:r>
            <a:r>
              <a:rPr lang="en-US" altLang="zh-TW" sz="2800" b="1" cap="all" dirty="0" smtClean="0"/>
              <a:t/>
            </a:r>
            <a:br>
              <a:rPr lang="en-US" altLang="zh-TW" sz="2800" b="1" cap="all" dirty="0" smtClean="0"/>
            </a:br>
            <a:r>
              <a:rPr lang="en-US" altLang="zh-TW" sz="2800" b="1" cap="all" dirty="0" smtClean="0"/>
              <a:t>(</a:t>
            </a:r>
            <a:r>
              <a:rPr lang="en-US" altLang="zh-TW" sz="2800" b="1" cap="all" dirty="0"/>
              <a:t>HIGH</a:t>
            </a:r>
            <a:r>
              <a:rPr lang="zh-TW" altLang="en-US" sz="2800" b="1" cap="all" dirty="0"/>
              <a:t> </a:t>
            </a:r>
            <a:r>
              <a:rPr lang="en-US" altLang="zh-TW" sz="2800" b="1" cap="all" dirty="0"/>
              <a:t>INTENSITY</a:t>
            </a:r>
            <a:r>
              <a:rPr lang="zh-TW" altLang="en-US" sz="2800" b="1" cap="all" dirty="0"/>
              <a:t> </a:t>
            </a:r>
            <a:r>
              <a:rPr lang="en-US" altLang="zh-TW" sz="2800" b="1" cap="all" dirty="0"/>
              <a:t>CIRCUIT</a:t>
            </a:r>
            <a:r>
              <a:rPr lang="zh-TW" altLang="en-US" sz="2800" b="1" cap="all" dirty="0"/>
              <a:t> </a:t>
            </a:r>
            <a:r>
              <a:rPr lang="en-US" altLang="zh-TW" sz="2800" b="1" cap="all" dirty="0"/>
              <a:t>TRAINING, HICT</a:t>
            </a:r>
            <a:r>
              <a:rPr lang="en-US" altLang="zh-TW" sz="2800" b="1" cap="all" dirty="0" smtClean="0"/>
              <a:t>)-1</a:t>
            </a:r>
            <a:r>
              <a:rPr lang="en-US" altLang="zh-TW" sz="2800" b="1" cap="all" dirty="0"/>
              <a:t/>
            </a:r>
            <a:br>
              <a:rPr lang="en-US" altLang="zh-TW" sz="2800" b="1" cap="all" dirty="0"/>
            </a:br>
            <a:endParaRPr lang="zh-TW" altLang="en-US" sz="2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對於現代人來說，分秒必爭、時間有限的情況下，傳統的阻力訓練與有氧訓練也許效果十分有限。在美國醫學學會</a:t>
            </a:r>
            <a:r>
              <a:rPr lang="en-US" altLang="zh-TW" dirty="0">
                <a:hlinkClick r:id="rId2"/>
              </a:rPr>
              <a:t>ACSM</a:t>
            </a:r>
            <a:r>
              <a:rPr lang="zh-TW" altLang="en-US" dirty="0"/>
              <a:t>的期刊中，介紹一套「高強度循環訓練</a:t>
            </a:r>
            <a:r>
              <a:rPr lang="en-US" altLang="zh-TW" dirty="0"/>
              <a:t>(High-Intensity-Circuit-Training, </a:t>
            </a:r>
            <a:r>
              <a:rPr lang="zh-TW" altLang="en-US" dirty="0"/>
              <a:t>簡稱</a:t>
            </a:r>
            <a:r>
              <a:rPr lang="en-US" altLang="zh-TW" dirty="0"/>
              <a:t>HICT)</a:t>
            </a:r>
            <a:r>
              <a:rPr lang="zh-TW" altLang="en-US" dirty="0"/>
              <a:t>」，以徒手方式，結合有氧及阻力訓練，持續約「</a:t>
            </a:r>
            <a:r>
              <a:rPr lang="en-US" altLang="zh-TW" dirty="0"/>
              <a:t>7</a:t>
            </a:r>
            <a:r>
              <a:rPr lang="zh-TW" altLang="en-US" dirty="0"/>
              <a:t>分鐘」，在任何地方都可以進行。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6743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2800" b="1" cap="all" dirty="0"/>
              <a:t>高強度循環訓練 </a:t>
            </a:r>
            <a:r>
              <a:rPr lang="en-US" altLang="zh-TW" sz="2800" b="1" cap="all" dirty="0"/>
              <a:t/>
            </a:r>
            <a:br>
              <a:rPr lang="en-US" altLang="zh-TW" sz="2800" b="1" cap="all" dirty="0"/>
            </a:br>
            <a:r>
              <a:rPr lang="en-US" altLang="zh-TW" sz="2800" b="1" cap="all" dirty="0"/>
              <a:t>(HIGH</a:t>
            </a:r>
            <a:r>
              <a:rPr lang="zh-TW" altLang="en-US" sz="2800" b="1" cap="all" dirty="0"/>
              <a:t> </a:t>
            </a:r>
            <a:r>
              <a:rPr lang="en-US" altLang="zh-TW" sz="2800" b="1" cap="all" dirty="0"/>
              <a:t>INTENSITY</a:t>
            </a:r>
            <a:r>
              <a:rPr lang="zh-TW" altLang="en-US" sz="2800" b="1" cap="all" dirty="0"/>
              <a:t> </a:t>
            </a:r>
            <a:r>
              <a:rPr lang="en-US" altLang="zh-TW" sz="2800" b="1" cap="all" dirty="0"/>
              <a:t>CIRCUIT</a:t>
            </a:r>
            <a:r>
              <a:rPr lang="zh-TW" altLang="en-US" sz="2800" b="1" cap="all" dirty="0"/>
              <a:t> </a:t>
            </a:r>
            <a:r>
              <a:rPr lang="en-US" altLang="zh-TW" sz="2800" b="1" cap="all" dirty="0"/>
              <a:t>TRAINING, HICT</a:t>
            </a:r>
            <a:r>
              <a:rPr lang="en-US" altLang="zh-TW" sz="2800" b="1" cap="all" dirty="0" smtClean="0"/>
              <a:t>)-2</a:t>
            </a:r>
            <a:r>
              <a:rPr lang="en-US" altLang="zh-TW" sz="2800" b="1" cap="all" dirty="0"/>
              <a:t/>
            </a:r>
            <a:br>
              <a:rPr lang="en-US" altLang="zh-TW" sz="2800" b="1" cap="all" dirty="0"/>
            </a:br>
            <a:endParaRPr lang="zh-TW" altLang="en-US" sz="2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傳統上，阻力訓練通常是跟有氧訓練分開進行，一個星期進行</a:t>
            </a:r>
            <a:r>
              <a:rPr lang="en-US" altLang="zh-TW" dirty="0"/>
              <a:t>2~3</a:t>
            </a:r>
            <a:r>
              <a:rPr lang="zh-TW" altLang="en-US" dirty="0"/>
              <a:t>天，中間間隔休息。而美國醫學學會</a:t>
            </a:r>
            <a:r>
              <a:rPr lang="en-US" altLang="zh-TW" dirty="0"/>
              <a:t>(ACSM)</a:t>
            </a:r>
            <a:r>
              <a:rPr lang="zh-TW" altLang="en-US" dirty="0"/>
              <a:t>建議，依照每個人的訓練程度，針對每個主要的肌肉群，將訓練動作的強度設在</a:t>
            </a:r>
            <a:r>
              <a:rPr lang="en-US" altLang="zh-TW" dirty="0"/>
              <a:t>1RM(</a:t>
            </a:r>
            <a:r>
              <a:rPr lang="zh-TW" altLang="en-US" dirty="0"/>
              <a:t>所能舉的最大重量</a:t>
            </a:r>
            <a:r>
              <a:rPr lang="en-US" altLang="zh-TW" dirty="0"/>
              <a:t>)</a:t>
            </a:r>
            <a:r>
              <a:rPr lang="zh-TW" altLang="en-US" dirty="0"/>
              <a:t>的</a:t>
            </a:r>
            <a:r>
              <a:rPr lang="en-US" altLang="zh-TW" dirty="0"/>
              <a:t>40%~80%</a:t>
            </a:r>
            <a:r>
              <a:rPr lang="zh-TW" altLang="en-US" dirty="0"/>
              <a:t>，進行</a:t>
            </a:r>
            <a:r>
              <a:rPr lang="en-US" altLang="zh-TW" dirty="0"/>
              <a:t>8~12</a:t>
            </a:r>
            <a:r>
              <a:rPr lang="zh-TW" altLang="en-US" dirty="0"/>
              <a:t>次。而中間建議休息</a:t>
            </a:r>
            <a:r>
              <a:rPr lang="en-US" altLang="zh-TW" dirty="0"/>
              <a:t>2~3</a:t>
            </a:r>
            <a:r>
              <a:rPr lang="zh-TW" altLang="en-US" dirty="0"/>
              <a:t>分鐘，以適當的進行恢復；而每個肌肉群建議</a:t>
            </a:r>
            <a:r>
              <a:rPr lang="en-US" altLang="zh-TW" dirty="0"/>
              <a:t>2~4</a:t>
            </a:r>
            <a:r>
              <a:rPr lang="zh-TW" altLang="en-US" dirty="0"/>
              <a:t>組。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8088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2800" b="1" cap="all" dirty="0"/>
              <a:t>高強度循環訓練 </a:t>
            </a:r>
            <a:r>
              <a:rPr lang="en-US" altLang="zh-TW" sz="2800" b="1" cap="all" dirty="0"/>
              <a:t/>
            </a:r>
            <a:br>
              <a:rPr lang="en-US" altLang="zh-TW" sz="2800" b="1" cap="all" dirty="0"/>
            </a:br>
            <a:r>
              <a:rPr lang="en-US" altLang="zh-TW" sz="2800" b="1" cap="all" dirty="0"/>
              <a:t>(HIGH</a:t>
            </a:r>
            <a:r>
              <a:rPr lang="zh-TW" altLang="en-US" sz="2800" b="1" cap="all" dirty="0"/>
              <a:t> </a:t>
            </a:r>
            <a:r>
              <a:rPr lang="en-US" altLang="zh-TW" sz="2800" b="1" cap="all" dirty="0"/>
              <a:t>INTENSITY</a:t>
            </a:r>
            <a:r>
              <a:rPr lang="zh-TW" altLang="en-US" sz="2800" b="1" cap="all" dirty="0"/>
              <a:t> </a:t>
            </a:r>
            <a:r>
              <a:rPr lang="en-US" altLang="zh-TW" sz="2800" b="1" cap="all" dirty="0"/>
              <a:t>CIRCUIT</a:t>
            </a:r>
            <a:r>
              <a:rPr lang="zh-TW" altLang="en-US" sz="2800" b="1" cap="all" dirty="0"/>
              <a:t> </a:t>
            </a:r>
            <a:r>
              <a:rPr lang="en-US" altLang="zh-TW" sz="2800" b="1" cap="all" dirty="0"/>
              <a:t>TRAINING, HICT</a:t>
            </a:r>
            <a:r>
              <a:rPr lang="en-US" altLang="zh-TW" sz="2800" b="1" cap="all" dirty="0" smtClean="0"/>
              <a:t>)-3</a:t>
            </a:r>
            <a:r>
              <a:rPr lang="en-US" altLang="zh-TW" sz="2800" b="1" cap="all" dirty="0"/>
              <a:t/>
            </a:r>
            <a:br>
              <a:rPr lang="en-US" altLang="zh-TW" sz="2800" b="1" cap="all" dirty="0"/>
            </a:br>
            <a:endParaRPr lang="zh-TW" altLang="en-US" sz="2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而有氧運動的建議則是每週要累積</a:t>
            </a:r>
            <a:r>
              <a:rPr lang="en-US" altLang="zh-TW" dirty="0"/>
              <a:t>150</a:t>
            </a:r>
            <a:r>
              <a:rPr lang="zh-TW" altLang="en-US" dirty="0"/>
              <a:t>分鐘，每次的運動要持續</a:t>
            </a:r>
            <a:r>
              <a:rPr lang="en-US" altLang="zh-TW" dirty="0"/>
              <a:t>30~60</a:t>
            </a:r>
            <a:r>
              <a:rPr lang="zh-TW" altLang="en-US" dirty="0"/>
              <a:t>分鐘，強度在「中度</a:t>
            </a:r>
            <a:r>
              <a:rPr lang="en-US" altLang="zh-TW" dirty="0"/>
              <a:t>(</a:t>
            </a:r>
            <a:r>
              <a:rPr lang="zh-TW" altLang="en-US" dirty="0"/>
              <a:t>最大攝氧量的</a:t>
            </a:r>
            <a:r>
              <a:rPr lang="en-US" altLang="zh-TW" dirty="0"/>
              <a:t>46%~63%)</a:t>
            </a:r>
            <a:r>
              <a:rPr lang="zh-TW" altLang="en-US" dirty="0"/>
              <a:t>」或者進行「高強度</a:t>
            </a:r>
            <a:r>
              <a:rPr lang="en-US" altLang="zh-TW" dirty="0"/>
              <a:t>(</a:t>
            </a:r>
            <a:r>
              <a:rPr lang="zh-TW" altLang="en-US" dirty="0"/>
              <a:t>最大攝氧量的</a:t>
            </a:r>
            <a:r>
              <a:rPr lang="en-US" altLang="zh-TW" dirty="0"/>
              <a:t>64%~90%)</a:t>
            </a:r>
            <a:r>
              <a:rPr lang="zh-TW" altLang="en-US" dirty="0"/>
              <a:t>」，每次運動持續進行</a:t>
            </a:r>
            <a:r>
              <a:rPr lang="en-US" altLang="zh-TW" dirty="0"/>
              <a:t>20~60</a:t>
            </a:r>
            <a:r>
              <a:rPr lang="zh-TW" altLang="en-US" dirty="0"/>
              <a:t>分鐘。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4661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2800" b="1" cap="all" dirty="0"/>
              <a:t>高強度循環訓練 </a:t>
            </a:r>
            <a:r>
              <a:rPr lang="en-US" altLang="zh-TW" sz="2800" b="1" cap="all" dirty="0"/>
              <a:t/>
            </a:r>
            <a:br>
              <a:rPr lang="en-US" altLang="zh-TW" sz="2800" b="1" cap="all" dirty="0"/>
            </a:br>
            <a:r>
              <a:rPr lang="en-US" altLang="zh-TW" sz="2800" b="1" cap="all" dirty="0"/>
              <a:t>(HIGH</a:t>
            </a:r>
            <a:r>
              <a:rPr lang="zh-TW" altLang="en-US" sz="2800" b="1" cap="all" dirty="0"/>
              <a:t> </a:t>
            </a:r>
            <a:r>
              <a:rPr lang="en-US" altLang="zh-TW" sz="2800" b="1" cap="all" dirty="0"/>
              <a:t>INTENSITY</a:t>
            </a:r>
            <a:r>
              <a:rPr lang="zh-TW" altLang="en-US" sz="2800" b="1" cap="all" dirty="0"/>
              <a:t> </a:t>
            </a:r>
            <a:r>
              <a:rPr lang="en-US" altLang="zh-TW" sz="2800" b="1" cap="all" dirty="0"/>
              <a:t>CIRCUIT</a:t>
            </a:r>
            <a:r>
              <a:rPr lang="zh-TW" altLang="en-US" sz="2800" b="1" cap="all" dirty="0"/>
              <a:t> </a:t>
            </a:r>
            <a:r>
              <a:rPr lang="en-US" altLang="zh-TW" sz="2800" b="1" cap="all" dirty="0"/>
              <a:t>TRAINING, HICT</a:t>
            </a:r>
            <a:r>
              <a:rPr lang="en-US" altLang="zh-TW" sz="2800" b="1" cap="all" dirty="0" smtClean="0"/>
              <a:t>)-4</a:t>
            </a:r>
            <a:r>
              <a:rPr lang="en-US" altLang="zh-TW" sz="2800" b="1" cap="all" dirty="0"/>
              <a:t/>
            </a:r>
            <a:br>
              <a:rPr lang="en-US" altLang="zh-TW" sz="2800" b="1" cap="all" dirty="0"/>
            </a:b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/>
              <a:t>雖然傳統的方式可以十分效率，但對於現在分秒必爭、講究時間觀念的民眾來說，也許是個不切實際的方式，而且效果也十分有限。有一套名為「高強度循環訓練</a:t>
            </a:r>
            <a:r>
              <a:rPr lang="en-US" altLang="zh-TW" dirty="0"/>
              <a:t>(High-Intensity-Circuit-Training, </a:t>
            </a:r>
            <a:r>
              <a:rPr lang="zh-TW" altLang="en-US" dirty="0"/>
              <a:t>簡稱</a:t>
            </a:r>
            <a:r>
              <a:rPr lang="en-US" altLang="zh-TW" dirty="0"/>
              <a:t>HICT)</a:t>
            </a:r>
            <a:r>
              <a:rPr lang="zh-TW" altLang="en-US" dirty="0"/>
              <a:t>」，以徒手的方式來進行，結合有氧及阻力訓練，持續約「</a:t>
            </a:r>
            <a:r>
              <a:rPr lang="en-US" altLang="zh-TW" dirty="0"/>
              <a:t>7</a:t>
            </a:r>
            <a:r>
              <a:rPr lang="zh-TW" altLang="en-US" dirty="0"/>
              <a:t>分鐘」，在任何地方都可以進行，民眾可以依照其有限的時間，重複進行</a:t>
            </a:r>
            <a:r>
              <a:rPr lang="en-US" altLang="zh-TW" dirty="0"/>
              <a:t>2~3</a:t>
            </a:r>
            <a:r>
              <a:rPr lang="zh-TW" altLang="en-US" dirty="0"/>
              <a:t>次。</a:t>
            </a:r>
            <a:r>
              <a:rPr lang="en-US" altLang="zh-TW" dirty="0"/>
              <a:t>HICT</a:t>
            </a:r>
            <a:r>
              <a:rPr lang="zh-TW" altLang="en-US" dirty="0"/>
              <a:t>不是新的觀念，但因為它的效率及現代民眾使用時間的習慣，愈來愈受歡迎了。以結合有氧及阻力訓練，搭配高強度及極短的休息時間，而成了所謂的</a:t>
            </a:r>
            <a:r>
              <a:rPr lang="en-US" altLang="zh-TW" dirty="0"/>
              <a:t>HICT</a:t>
            </a:r>
            <a:r>
              <a:rPr lang="zh-TW" altLang="en-US" dirty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54977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cap="all" dirty="0"/>
              <a:t>如何設計一個有效率的</a:t>
            </a:r>
            <a:r>
              <a:rPr lang="en-US" altLang="zh-TW" b="1" cap="all" dirty="0" smtClean="0"/>
              <a:t>HICT-1</a:t>
            </a:r>
            <a:r>
              <a:rPr lang="zh-TW" altLang="en-US" cap="all" dirty="0"/>
              <a:t/>
            </a:r>
            <a:br>
              <a:rPr lang="zh-TW" altLang="en-US" cap="all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zh-TW" altLang="en-US" b="1" dirty="0"/>
              <a:t>一</a:t>
            </a:r>
            <a:r>
              <a:rPr lang="en-US" altLang="zh-TW" b="1" dirty="0"/>
              <a:t>. </a:t>
            </a:r>
            <a:r>
              <a:rPr lang="zh-TW" altLang="en-US" b="1" dirty="0"/>
              <a:t>動作順序</a:t>
            </a:r>
            <a:r>
              <a:rPr lang="en-US" altLang="zh-TW" b="1" dirty="0"/>
              <a:t>(Exercise Order)</a:t>
            </a:r>
            <a:endParaRPr lang="zh-TW" altLang="en-US" dirty="0" smtClean="0"/>
          </a:p>
          <a:p>
            <a:pPr fontAlgn="base"/>
            <a:r>
              <a:rPr lang="zh-TW" altLang="en-US" dirty="0" smtClean="0"/>
              <a:t>拮</a:t>
            </a:r>
            <a:r>
              <a:rPr lang="zh-TW" altLang="en-US" dirty="0"/>
              <a:t>抗肌肉群交替安排</a:t>
            </a:r>
          </a:p>
          <a:p>
            <a:pPr fontAlgn="base"/>
            <a:r>
              <a:rPr lang="zh-TW" altLang="en-US" dirty="0"/>
              <a:t>比方說，伏地挺身</a:t>
            </a:r>
            <a:r>
              <a:rPr lang="en-US" altLang="zh-TW" dirty="0"/>
              <a:t>(</a:t>
            </a:r>
            <a:r>
              <a:rPr lang="zh-TW" altLang="en-US" dirty="0"/>
              <a:t>上半身</a:t>
            </a:r>
            <a:r>
              <a:rPr lang="en-US" altLang="zh-TW" dirty="0"/>
              <a:t>)</a:t>
            </a:r>
            <a:r>
              <a:rPr lang="zh-TW" altLang="en-US" dirty="0"/>
              <a:t>動作之後，接深蹲</a:t>
            </a:r>
            <a:r>
              <a:rPr lang="en-US" altLang="zh-TW" dirty="0"/>
              <a:t>(</a:t>
            </a:r>
            <a:r>
              <a:rPr lang="zh-TW" altLang="en-US" dirty="0"/>
              <a:t>下半身</a:t>
            </a:r>
            <a:r>
              <a:rPr lang="en-US" altLang="zh-TW" dirty="0"/>
              <a:t>)</a:t>
            </a:r>
            <a:r>
              <a:rPr lang="zh-TW" altLang="en-US" dirty="0"/>
              <a:t>。當民眾進行伏地挺身時，下半身使用的比例較少，可以進行休息恢復，予許下半身有足夠的能量，在足夠的強度下，以適當的姿勢及技術去完成深蹲。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25840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cap="all" dirty="0"/>
              <a:t>如何設計一個有效率的</a:t>
            </a:r>
            <a:r>
              <a:rPr lang="en-US" altLang="zh-TW" b="1" cap="all" dirty="0" smtClean="0"/>
              <a:t>HICT-2</a:t>
            </a:r>
            <a:r>
              <a:rPr lang="zh-TW" altLang="en-US" cap="all" dirty="0"/>
              <a:t/>
            </a:r>
            <a:br>
              <a:rPr lang="zh-TW" altLang="en-US" cap="all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zh-TW" altLang="en-US" dirty="0" smtClean="0"/>
              <a:t>心跳</a:t>
            </a:r>
            <a:r>
              <a:rPr lang="zh-TW" altLang="en-US" dirty="0"/>
              <a:t>率高低交替</a:t>
            </a:r>
          </a:p>
          <a:p>
            <a:pPr fontAlgn="base"/>
            <a:r>
              <a:rPr lang="zh-TW" altLang="en-US" dirty="0"/>
              <a:t>當一個特定的動作，使得民眾心跳率大幅提高或是強度是比較高</a:t>
            </a:r>
            <a:r>
              <a:rPr lang="en-US" altLang="zh-TW" dirty="0"/>
              <a:t>(</a:t>
            </a:r>
            <a:r>
              <a:rPr lang="zh-TW" altLang="en-US" dirty="0"/>
              <a:t>通常是整合下半身或是全身的動態動作</a:t>
            </a:r>
            <a:r>
              <a:rPr lang="en-US" altLang="zh-TW" dirty="0"/>
              <a:t>)</a:t>
            </a:r>
            <a:r>
              <a:rPr lang="zh-TW" altLang="en-US" dirty="0"/>
              <a:t>，下一個動作的功能在於降低其心跳率或是選擇輕微強度的動作。比方說，一個</a:t>
            </a:r>
            <a:r>
              <a:rPr lang="en-US" altLang="zh-TW" dirty="0"/>
              <a:t>Jumping Squat (</a:t>
            </a:r>
            <a:r>
              <a:rPr lang="zh-TW" altLang="en-US" dirty="0"/>
              <a:t>跳躍深蹲</a:t>
            </a:r>
            <a:r>
              <a:rPr lang="en-US" altLang="zh-TW" dirty="0"/>
              <a:t>)</a:t>
            </a:r>
            <a:r>
              <a:rPr lang="zh-TW" altLang="en-US" dirty="0"/>
              <a:t>之後，接一個靜態的棒式</a:t>
            </a:r>
            <a:r>
              <a:rPr lang="en-US" altLang="zh-TW" dirty="0"/>
              <a:t>(Plank)</a:t>
            </a:r>
            <a:r>
              <a:rPr lang="zh-TW" altLang="en-US" dirty="0"/>
              <a:t>或是捲腹的動作</a:t>
            </a:r>
            <a:r>
              <a:rPr lang="en-US" altLang="zh-TW" dirty="0"/>
              <a:t>(Crunches)</a:t>
            </a:r>
            <a:r>
              <a:rPr lang="zh-TW" altLang="en-US" dirty="0"/>
              <a:t>。</a:t>
            </a:r>
          </a:p>
          <a:p>
            <a:pPr fontAlgn="base"/>
            <a:r>
              <a:rPr lang="zh-TW" altLang="en-US" dirty="0"/>
              <a:t>目的在於讓被訓練的人，可以維持適當的姿勢及技術，在高強度及動作與動作之間有限的休息時間下，快速進行一連串的動作。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99902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cap="all" dirty="0"/>
              <a:t>如何設計一個有效率的</a:t>
            </a:r>
            <a:r>
              <a:rPr lang="en-US" altLang="zh-TW" b="1" cap="all" dirty="0" smtClean="0"/>
              <a:t>HICT-3</a:t>
            </a:r>
            <a:r>
              <a:rPr lang="zh-TW" altLang="en-US" cap="all" dirty="0"/>
              <a:t/>
            </a:r>
            <a:br>
              <a:rPr lang="zh-TW" altLang="en-US" cap="all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/>
              <a:t>二</a:t>
            </a:r>
            <a:r>
              <a:rPr lang="en-US" altLang="zh-TW" b="1" dirty="0"/>
              <a:t>. </a:t>
            </a:r>
            <a:r>
              <a:rPr lang="zh-TW" altLang="en-US" b="1" dirty="0"/>
              <a:t>動作個數</a:t>
            </a:r>
            <a:r>
              <a:rPr lang="en-US" altLang="zh-TW" b="1" dirty="0"/>
              <a:t>(Number of Exercises</a:t>
            </a:r>
            <a:r>
              <a:rPr lang="en-US" altLang="zh-TW" b="1" dirty="0" smtClean="0"/>
              <a:t>)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原始</a:t>
            </a:r>
            <a:r>
              <a:rPr lang="zh-TW" altLang="en-US" dirty="0"/>
              <a:t>的循環訓練是要求</a:t>
            </a:r>
            <a:r>
              <a:rPr lang="en-US" altLang="zh-TW" dirty="0"/>
              <a:t>9~12</a:t>
            </a:r>
            <a:r>
              <a:rPr lang="zh-TW" altLang="en-US" dirty="0"/>
              <a:t>個動作，但沒有一個最佳的個數。重點是，在一個</a:t>
            </a:r>
            <a:r>
              <a:rPr lang="en-US" altLang="zh-TW" dirty="0"/>
              <a:t>HICT</a:t>
            </a:r>
            <a:r>
              <a:rPr lang="zh-TW" altLang="en-US" dirty="0"/>
              <a:t>，每個肌肉都可以在合適的強度下進行訓練。個數愈多，也會影響總共的時間。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2808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cap="all" dirty="0"/>
              <a:t>如何設計一個有效率的</a:t>
            </a:r>
            <a:r>
              <a:rPr lang="en-US" altLang="zh-TW" b="1" cap="all" dirty="0" smtClean="0"/>
              <a:t>HICT-4</a:t>
            </a:r>
            <a:r>
              <a:rPr lang="zh-TW" altLang="en-US" cap="all" dirty="0"/>
              <a:t/>
            </a:r>
            <a:br>
              <a:rPr lang="zh-TW" altLang="en-US" cap="all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zh-TW" altLang="en-US" b="1" dirty="0"/>
              <a:t>三</a:t>
            </a:r>
            <a:r>
              <a:rPr lang="en-US" altLang="zh-TW" b="1" dirty="0"/>
              <a:t>. </a:t>
            </a:r>
            <a:r>
              <a:rPr lang="zh-TW" altLang="en-US" b="1" dirty="0"/>
              <a:t>每個動作的時間</a:t>
            </a:r>
            <a:r>
              <a:rPr lang="en-US" altLang="zh-TW" b="1" dirty="0"/>
              <a:t>(Individual Exercise Bout Time)</a:t>
            </a:r>
            <a:endParaRPr lang="zh-TW" altLang="en-US" dirty="0"/>
          </a:p>
          <a:p>
            <a:pPr fontAlgn="base"/>
            <a:r>
              <a:rPr lang="zh-TW" altLang="en-US" dirty="0"/>
              <a:t>為了將運動對身體所造成的代謝影響極大化，每個動作的時間應該足以進行</a:t>
            </a:r>
            <a:r>
              <a:rPr lang="en-US" altLang="zh-TW" dirty="0"/>
              <a:t>15~20</a:t>
            </a:r>
            <a:r>
              <a:rPr lang="zh-TW" altLang="en-US" dirty="0"/>
              <a:t>次。「</a:t>
            </a:r>
            <a:r>
              <a:rPr lang="en-US" altLang="zh-TW" dirty="0"/>
              <a:t>30</a:t>
            </a:r>
            <a:r>
              <a:rPr lang="zh-TW" altLang="en-US" dirty="0"/>
              <a:t>秒」是就相當的充足，因為大部份的民眾可以從中獲得足夠的運動強度。可以透過外在的器材</a:t>
            </a:r>
            <a:r>
              <a:rPr lang="en-US" altLang="zh-TW" dirty="0"/>
              <a:t>(</a:t>
            </a:r>
            <a:r>
              <a:rPr lang="zh-TW" altLang="en-US" dirty="0"/>
              <a:t>心跳錶</a:t>
            </a:r>
            <a:r>
              <a:rPr lang="en-US" altLang="zh-TW" dirty="0"/>
              <a:t>)</a:t>
            </a:r>
            <a:r>
              <a:rPr lang="zh-TW" altLang="en-US" dirty="0"/>
              <a:t>來了解民眾對心跳率及對於動作強度的反應。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64406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cap="all" dirty="0"/>
              <a:t>如何設計一個有效率的</a:t>
            </a:r>
            <a:r>
              <a:rPr lang="en-US" altLang="zh-TW" b="1" cap="all" dirty="0" smtClean="0"/>
              <a:t>HICT-5</a:t>
            </a:r>
            <a:r>
              <a:rPr lang="zh-TW" altLang="en-US" cap="all" dirty="0"/>
              <a:t/>
            </a:r>
            <a:br>
              <a:rPr lang="zh-TW" altLang="en-US" cap="all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zh-TW" altLang="en-US" b="1" dirty="0"/>
              <a:t>四</a:t>
            </a:r>
            <a:r>
              <a:rPr lang="en-US" altLang="zh-TW" b="1" dirty="0"/>
              <a:t>. </a:t>
            </a:r>
            <a:r>
              <a:rPr lang="zh-TW" altLang="en-US" b="1" dirty="0"/>
              <a:t>動作與動作之間的休息時間</a:t>
            </a:r>
            <a:r>
              <a:rPr lang="en-US" altLang="zh-TW" b="1" dirty="0"/>
              <a:t>(Rest Between Exercise Bouts)</a:t>
            </a:r>
            <a:endParaRPr lang="zh-TW" altLang="en-US" dirty="0"/>
          </a:p>
          <a:p>
            <a:pPr fontAlgn="base"/>
            <a:r>
              <a:rPr lang="en-US" altLang="zh-TW" dirty="0"/>
              <a:t>HICT</a:t>
            </a:r>
            <a:r>
              <a:rPr lang="zh-TW" altLang="en-US" dirty="0"/>
              <a:t>的目的在於有限的時間內，在身體沒有得到完全的休息下，對身體代謝產生出最大的效益。</a:t>
            </a:r>
            <a:r>
              <a:rPr lang="en-US" altLang="zh-TW" dirty="0"/>
              <a:t>30</a:t>
            </a:r>
            <a:r>
              <a:rPr lang="zh-TW" altLang="en-US" dirty="0"/>
              <a:t>秒的休息或是更短已被認為是最佳的時間。若要將時間效率提升到最大，建議休息的時間在「</a:t>
            </a:r>
            <a:r>
              <a:rPr lang="en-US" altLang="zh-TW" dirty="0"/>
              <a:t>15</a:t>
            </a:r>
            <a:r>
              <a:rPr lang="zh-TW" altLang="en-US" dirty="0"/>
              <a:t>秒」以內。若休息的時間完，在進行動作無法保持適當的姿勢，代表休息不足，時間太短。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77994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cap="all" dirty="0"/>
              <a:t>如何設計一個有效率的</a:t>
            </a:r>
            <a:r>
              <a:rPr lang="en-US" altLang="zh-TW" b="1" cap="all" dirty="0" smtClean="0"/>
              <a:t>HICT-6</a:t>
            </a:r>
            <a:r>
              <a:rPr lang="zh-TW" altLang="en-US" cap="all" dirty="0"/>
              <a:t/>
            </a:r>
            <a:br>
              <a:rPr lang="zh-TW" altLang="en-US" cap="all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zh-TW" altLang="en-US" b="1" dirty="0"/>
              <a:t>五</a:t>
            </a:r>
            <a:r>
              <a:rPr lang="en-US" altLang="zh-TW" b="1" dirty="0"/>
              <a:t>. </a:t>
            </a:r>
            <a:r>
              <a:rPr lang="zh-TW" altLang="en-US" b="1" dirty="0"/>
              <a:t>總共訓練的時間</a:t>
            </a:r>
            <a:r>
              <a:rPr lang="en-US" altLang="zh-TW" b="1" dirty="0"/>
              <a:t>(Total Exercise Time)</a:t>
            </a:r>
            <a:endParaRPr lang="zh-TW" altLang="en-US" dirty="0"/>
          </a:p>
          <a:p>
            <a:pPr fontAlgn="base"/>
            <a:r>
              <a:rPr lang="en-US" altLang="zh-TW" dirty="0"/>
              <a:t>ACSM</a:t>
            </a:r>
            <a:r>
              <a:rPr lang="zh-TW" altLang="en-US" dirty="0"/>
              <a:t>的建議是至少進行</a:t>
            </a:r>
            <a:r>
              <a:rPr lang="en-US" altLang="zh-TW" dirty="0"/>
              <a:t>20</a:t>
            </a:r>
            <a:r>
              <a:rPr lang="zh-TW" altLang="en-US" dirty="0"/>
              <a:t>分鐘，也許你可以進行多組的循環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7111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報告內容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前 </a:t>
            </a:r>
            <a:r>
              <a:rPr lang="zh-TW" altLang="en-US" dirty="0" smtClean="0"/>
              <a:t>言</a:t>
            </a:r>
            <a:endParaRPr lang="en-US" altLang="zh-TW" dirty="0" smtClean="0"/>
          </a:p>
          <a:p>
            <a:r>
              <a:rPr lang="zh-TW" altLang="en-US" dirty="0"/>
              <a:t>設計</a:t>
            </a:r>
            <a:r>
              <a:rPr lang="zh-TW" altLang="en-US" dirty="0" smtClean="0"/>
              <a:t>原則</a:t>
            </a:r>
            <a:endParaRPr lang="en-US" altLang="zh-TW" dirty="0" smtClean="0"/>
          </a:p>
          <a:p>
            <a:r>
              <a:rPr lang="zh-TW" altLang="en-US" dirty="0"/>
              <a:t>高強度循環</a:t>
            </a:r>
            <a:r>
              <a:rPr lang="zh-TW" altLang="en-US" dirty="0" smtClean="0"/>
              <a:t>運動</a:t>
            </a:r>
            <a:endParaRPr lang="en-US" altLang="zh-TW" cap="all" dirty="0" smtClean="0"/>
          </a:p>
          <a:p>
            <a:r>
              <a:rPr lang="zh-TW" altLang="en-US" cap="all" dirty="0"/>
              <a:t>如何設計一個有效率的</a:t>
            </a:r>
            <a:r>
              <a:rPr lang="en-US" altLang="zh-TW" cap="all" dirty="0" smtClean="0"/>
              <a:t>HICT</a:t>
            </a:r>
            <a:endParaRPr lang="zh-TW" altLang="en-US" cap="all" dirty="0"/>
          </a:p>
          <a:p>
            <a:r>
              <a:rPr lang="zh-TW" altLang="en-US" cap="all" dirty="0"/>
              <a:t>高強度循環訓練</a:t>
            </a:r>
            <a:r>
              <a:rPr lang="en-US" altLang="zh-TW" cap="all" dirty="0"/>
              <a:t>HICT</a:t>
            </a:r>
            <a:r>
              <a:rPr lang="zh-TW" altLang="en-US" cap="all" dirty="0"/>
              <a:t>的</a:t>
            </a:r>
            <a:r>
              <a:rPr lang="zh-TW" altLang="en-US" cap="all" dirty="0" smtClean="0"/>
              <a:t>範例</a:t>
            </a:r>
            <a:r>
              <a:rPr lang="zh-TW" altLang="en-US" cap="all" dirty="0"/>
              <a:t/>
            </a:r>
            <a:br>
              <a:rPr lang="zh-TW" altLang="en-US" cap="all" dirty="0"/>
            </a:br>
            <a:r>
              <a:rPr lang="zh-TW" altLang="en-US" cap="all" dirty="0"/>
              <a:t/>
            </a:r>
            <a:br>
              <a:rPr lang="zh-TW" altLang="en-US" cap="all" dirty="0"/>
            </a:b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470326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cap="all" dirty="0"/>
              <a:t>高強度循環訓練</a:t>
            </a:r>
            <a:r>
              <a:rPr lang="en-US" altLang="zh-TW" b="1" cap="all" dirty="0"/>
              <a:t>HICT</a:t>
            </a:r>
            <a:r>
              <a:rPr lang="zh-TW" altLang="en-US" b="1" cap="all" dirty="0"/>
              <a:t>的</a:t>
            </a:r>
            <a:r>
              <a:rPr lang="zh-TW" altLang="en-US" b="1" cap="all" dirty="0" smtClean="0"/>
              <a:t>範例</a:t>
            </a:r>
            <a:r>
              <a:rPr lang="en-US" altLang="zh-TW" b="1" cap="all" dirty="0" smtClean="0"/>
              <a:t>-1</a:t>
            </a:r>
            <a:r>
              <a:rPr lang="zh-TW" altLang="en-US" cap="all" dirty="0"/>
              <a:t/>
            </a:r>
            <a:br>
              <a:rPr lang="zh-TW" altLang="en-US" cap="all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zh-TW" altLang="en-US" sz="3500" dirty="0"/>
              <a:t>一共有</a:t>
            </a:r>
            <a:r>
              <a:rPr lang="en-US" altLang="zh-TW" sz="3500" dirty="0"/>
              <a:t>12</a:t>
            </a:r>
            <a:r>
              <a:rPr lang="zh-TW" altLang="en-US" sz="3500" dirty="0"/>
              <a:t>個動作，每個動作進行</a:t>
            </a:r>
            <a:r>
              <a:rPr lang="en-US" altLang="zh-TW" sz="3500" dirty="0"/>
              <a:t>30</a:t>
            </a:r>
            <a:r>
              <a:rPr lang="zh-TW" altLang="en-US" sz="3500" dirty="0"/>
              <a:t>秒，中間停留</a:t>
            </a:r>
            <a:r>
              <a:rPr lang="en-US" altLang="zh-TW" sz="3500" dirty="0"/>
              <a:t>10</a:t>
            </a:r>
            <a:r>
              <a:rPr lang="zh-TW" altLang="en-US" sz="3500" dirty="0"/>
              <a:t>秒的時間，一次的循環約</a:t>
            </a:r>
            <a:r>
              <a:rPr lang="en-US" altLang="zh-TW" sz="3500" dirty="0"/>
              <a:t>7</a:t>
            </a:r>
            <a:r>
              <a:rPr lang="zh-TW" altLang="en-US" sz="3500" dirty="0"/>
              <a:t>分鐘，進行</a:t>
            </a:r>
            <a:r>
              <a:rPr lang="en-US" altLang="zh-TW" sz="3500" dirty="0"/>
              <a:t>2~3</a:t>
            </a:r>
            <a:r>
              <a:rPr lang="zh-TW" altLang="en-US" sz="3500" dirty="0"/>
              <a:t>次。</a:t>
            </a:r>
          </a:p>
          <a:p>
            <a:pPr marL="0" indent="0">
              <a:buNone/>
            </a:pP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35308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cap="all" dirty="0"/>
              <a:t>高強度循環訓練</a:t>
            </a:r>
            <a:r>
              <a:rPr lang="en-US" altLang="zh-TW" b="1" cap="all" dirty="0"/>
              <a:t>HICT</a:t>
            </a:r>
            <a:r>
              <a:rPr lang="zh-TW" altLang="en-US" b="1" cap="all" dirty="0"/>
              <a:t>的</a:t>
            </a:r>
            <a:r>
              <a:rPr lang="zh-TW" altLang="en-US" b="1" cap="all" dirty="0" smtClean="0"/>
              <a:t>範例</a:t>
            </a:r>
            <a:r>
              <a:rPr lang="en-US" altLang="zh-TW" b="1" cap="all" dirty="0" smtClean="0"/>
              <a:t>-2</a:t>
            </a:r>
            <a:r>
              <a:rPr lang="zh-TW" altLang="en-US" cap="all" dirty="0"/>
              <a:t/>
            </a:r>
            <a:br>
              <a:rPr lang="zh-TW" altLang="en-US" cap="all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zh-TW" sz="12000" dirty="0"/>
              <a:t>1. Jumping jacks Total body</a:t>
            </a:r>
            <a:br>
              <a:rPr lang="en-US" altLang="zh-TW" sz="12000" dirty="0"/>
            </a:br>
            <a:r>
              <a:rPr lang="en-US" altLang="zh-TW" sz="12000" dirty="0"/>
              <a:t>2. Wall sit Lower body</a:t>
            </a:r>
            <a:br>
              <a:rPr lang="en-US" altLang="zh-TW" sz="12000" dirty="0"/>
            </a:br>
            <a:r>
              <a:rPr lang="en-US" altLang="zh-TW" sz="12000" dirty="0"/>
              <a:t>3. Push-up Upper body</a:t>
            </a:r>
            <a:br>
              <a:rPr lang="en-US" altLang="zh-TW" sz="12000" dirty="0"/>
            </a:br>
            <a:r>
              <a:rPr lang="en-US" altLang="zh-TW" sz="12000" dirty="0"/>
              <a:t>4. Abdominal crunch Core</a:t>
            </a:r>
            <a:br>
              <a:rPr lang="en-US" altLang="zh-TW" sz="12000" dirty="0"/>
            </a:br>
            <a:r>
              <a:rPr lang="en-US" altLang="zh-TW" sz="12000" dirty="0"/>
              <a:t>5. Step-up onto chair Total body</a:t>
            </a:r>
            <a:br>
              <a:rPr lang="en-US" altLang="zh-TW" sz="12000" dirty="0"/>
            </a:br>
            <a:r>
              <a:rPr lang="en-US" altLang="zh-TW" sz="12000" dirty="0"/>
              <a:t>6. Squat Lower body</a:t>
            </a:r>
            <a:br>
              <a:rPr lang="en-US" altLang="zh-TW" sz="12000" dirty="0"/>
            </a:br>
            <a:r>
              <a:rPr lang="en-US" altLang="zh-TW" sz="12000" dirty="0"/>
              <a:t>7. Triceps dip on chair Upper body</a:t>
            </a:r>
            <a:br>
              <a:rPr lang="en-US" altLang="zh-TW" sz="12000" dirty="0"/>
            </a:br>
            <a:r>
              <a:rPr lang="en-US" altLang="zh-TW" sz="12000" dirty="0"/>
              <a:t>8. Plank Core</a:t>
            </a:r>
            <a:br>
              <a:rPr lang="en-US" altLang="zh-TW" sz="12000" dirty="0"/>
            </a:br>
            <a:r>
              <a:rPr lang="en-US" altLang="zh-TW" sz="12000" dirty="0"/>
              <a:t>9. High knees/running in place Total body</a:t>
            </a:r>
            <a:br>
              <a:rPr lang="en-US" altLang="zh-TW" sz="12000" dirty="0"/>
            </a:br>
            <a:r>
              <a:rPr lang="en-US" altLang="zh-TW" sz="12000" dirty="0"/>
              <a:t>10. Lunge Lower body</a:t>
            </a:r>
            <a:br>
              <a:rPr lang="en-US" altLang="zh-TW" sz="12000" dirty="0"/>
            </a:br>
            <a:r>
              <a:rPr lang="en-US" altLang="zh-TW" sz="12000" dirty="0"/>
              <a:t>11. Push-up and rotation Upper body</a:t>
            </a:r>
            <a:br>
              <a:rPr lang="en-US" altLang="zh-TW" sz="12000" dirty="0"/>
            </a:br>
            <a:r>
              <a:rPr lang="en-US" altLang="zh-TW" sz="12000" dirty="0"/>
              <a:t>12. Side plank Core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00166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cap="all" dirty="0"/>
              <a:t>高強度循環訓練</a:t>
            </a:r>
            <a:r>
              <a:rPr lang="en-US" altLang="zh-TW" b="1" cap="all" dirty="0"/>
              <a:t>HICT</a:t>
            </a:r>
            <a:r>
              <a:rPr lang="zh-TW" altLang="en-US" b="1" cap="all" dirty="0"/>
              <a:t>的</a:t>
            </a:r>
            <a:r>
              <a:rPr lang="zh-TW" altLang="en-US" b="1" cap="all" dirty="0" smtClean="0"/>
              <a:t>範例</a:t>
            </a:r>
            <a:r>
              <a:rPr lang="en-US" altLang="zh-TW" b="1" cap="all" dirty="0" smtClean="0"/>
              <a:t>-3</a:t>
            </a:r>
            <a:r>
              <a:rPr lang="zh-TW" altLang="en-US" cap="all" dirty="0"/>
              <a:t/>
            </a:r>
            <a:br>
              <a:rPr lang="zh-TW" altLang="en-US" cap="all" dirty="0"/>
            </a:b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7150"/>
            <a:ext cx="8136904" cy="4569013"/>
          </a:xfrm>
        </p:spPr>
      </p:pic>
    </p:spTree>
    <p:extLst>
      <p:ext uri="{BB962C8B-B14F-4D97-AF65-F5344CB8AC3E}">
        <p14:creationId xmlns:p14="http://schemas.microsoft.com/office/powerpoint/2010/main" val="3254462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前 言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/>
              <a:t>循環訓練 </a:t>
            </a:r>
            <a:r>
              <a:rPr lang="en-US" altLang="zh-TW" b="1" dirty="0"/>
              <a:t>(Circuit Training) </a:t>
            </a:r>
            <a:r>
              <a:rPr lang="zh-TW" altLang="en-US" dirty="0"/>
              <a:t>是一套非常流行的健身方式，透過一系列動作循環連貫進行，結合肌肉力量和心肺鍛練，從而提升身體綜合運動能力 </a:t>
            </a:r>
            <a:r>
              <a:rPr lang="en-US" altLang="zh-TW" dirty="0"/>
              <a:t>(General Fitness Conditioning) </a:t>
            </a:r>
            <a:r>
              <a:rPr lang="zh-TW" altLang="en-US" dirty="0"/>
              <a:t>，對目標修身減肥的初學者尤其有效。參與者</a:t>
            </a:r>
            <a:r>
              <a:rPr lang="en-US" altLang="zh-TW" dirty="0"/>
              <a:t>/</a:t>
            </a:r>
            <a:r>
              <a:rPr lang="zh-TW" altLang="en-US" dirty="0"/>
              <a:t>教練可按個人目標配搭合適動作，變化彈性大之餘，亦具一定省時性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6998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/>
              <a:t>設計原則 </a:t>
            </a:r>
            <a:r>
              <a:rPr lang="en-US" altLang="zh-TW" b="1" dirty="0" smtClean="0"/>
              <a:t>-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1. </a:t>
            </a:r>
            <a:r>
              <a:rPr lang="zh-TW" altLang="en-US" b="1" dirty="0" smtClean="0"/>
              <a:t>動作選擇</a:t>
            </a:r>
            <a:br>
              <a:rPr lang="zh-TW" altLang="en-US" b="1" dirty="0" smtClean="0"/>
            </a:b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zh-TW" altLang="en-US" dirty="0" smtClean="0"/>
              <a:t>建議</a:t>
            </a:r>
            <a:r>
              <a:rPr lang="zh-TW" altLang="en-US" dirty="0"/>
              <a:t>優先考慮涉及全身主要大肌肉、多關節的動作，務求在短時間刺激最多肌肉，同時保持心肺強度。 </a:t>
            </a:r>
          </a:p>
          <a:p>
            <a:pPr fontAlgn="base"/>
            <a:r>
              <a:rPr lang="zh-TW" altLang="en-US" dirty="0"/>
              <a:t>切忌只偏重某一兩個部位 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en-US" altLang="zh-TW" dirty="0"/>
              <a:t>e.g.</a:t>
            </a:r>
            <a:r>
              <a:rPr lang="zh-TW" altLang="en-US" dirty="0"/>
              <a:t>全部都是胸肌練習</a:t>
            </a:r>
            <a:r>
              <a:rPr lang="en-US" altLang="zh-TW" dirty="0"/>
              <a:t>)</a:t>
            </a:r>
            <a:r>
              <a:rPr lang="zh-TW" altLang="en-US" dirty="0"/>
              <a:t>，應著重全身整體平衡。</a:t>
            </a:r>
          </a:p>
          <a:p>
            <a:pPr fontAlgn="base"/>
            <a:r>
              <a:rPr lang="zh-TW" altLang="en-US" dirty="0"/>
              <a:t>進階人士可選較多跳躍動作，來達致較高的心肺強度。初學者則可適量地加入較簡單的單關節</a:t>
            </a:r>
            <a:r>
              <a:rPr lang="zh-TW" altLang="en-US" dirty="0" smtClean="0"/>
              <a:t>動作 </a:t>
            </a:r>
            <a:r>
              <a:rPr lang="en-US" altLang="zh-TW" dirty="0" smtClean="0"/>
              <a:t>(</a:t>
            </a:r>
            <a:r>
              <a:rPr lang="en-US" altLang="zh-TW" dirty="0"/>
              <a:t>e.g. biceps curl</a:t>
            </a:r>
            <a:r>
              <a:rPr lang="en-US" altLang="zh-TW" dirty="0" smtClean="0"/>
              <a:t>)</a:t>
            </a:r>
            <a:r>
              <a:rPr lang="zh-TW" altLang="en-US" dirty="0" smtClean="0"/>
              <a:t> 和</a:t>
            </a:r>
            <a:r>
              <a:rPr lang="zh-TW" altLang="en-US" dirty="0"/>
              <a:t>靜止等長</a:t>
            </a:r>
            <a:r>
              <a:rPr lang="zh-TW" altLang="en-US" dirty="0" smtClean="0"/>
              <a:t>練習 </a:t>
            </a:r>
            <a:r>
              <a:rPr lang="en-US" altLang="zh-TW" dirty="0" smtClean="0"/>
              <a:t>(</a:t>
            </a:r>
            <a:r>
              <a:rPr lang="en-US" altLang="zh-TW" dirty="0"/>
              <a:t>e.g. plank/static squat)</a:t>
            </a:r>
            <a:r>
              <a:rPr lang="zh-TW" altLang="en-US" dirty="0"/>
              <a:t>。</a:t>
            </a:r>
          </a:p>
          <a:p>
            <a:pPr fontAlgn="base"/>
            <a:r>
              <a:rPr lang="zh-TW" altLang="en-US" dirty="0"/>
              <a:t>工具方面，一般家居減肥可單純進行徒手自身體重動作 </a:t>
            </a:r>
            <a:r>
              <a:rPr lang="en-US" altLang="zh-TW" dirty="0"/>
              <a:t>(Bodyweight exercise)</a:t>
            </a:r>
            <a:r>
              <a:rPr lang="zh-TW" altLang="en-US" dirty="0"/>
              <a:t>、針對增肌力量則可配合負重器械。近年坊間亦流行各種各樣的”功能性”工具 </a:t>
            </a:r>
            <a:r>
              <a:rPr lang="en-US" altLang="zh-TW" dirty="0"/>
              <a:t>(</a:t>
            </a:r>
            <a:r>
              <a:rPr lang="zh-TW" altLang="en-US" dirty="0"/>
              <a:t>如敏捷梯、</a:t>
            </a:r>
            <a:r>
              <a:rPr lang="en-US" altLang="zh-TW" dirty="0"/>
              <a:t>TRX</a:t>
            </a:r>
            <a:r>
              <a:rPr lang="zh-TW" altLang="en-US" dirty="0"/>
              <a:t>、戰繩和壺鈴等</a:t>
            </a:r>
            <a:r>
              <a:rPr lang="en-US" altLang="zh-TW" dirty="0"/>
              <a:t>)</a:t>
            </a:r>
            <a:r>
              <a:rPr lang="zh-TW" altLang="en-US" dirty="0"/>
              <a:t>。客觀而論，這些工具對一般人未必能產生非常”</a:t>
            </a:r>
            <a:r>
              <a:rPr lang="en-US" altLang="zh-TW" dirty="0"/>
              <a:t>functional” </a:t>
            </a:r>
            <a:r>
              <a:rPr lang="zh-TW" altLang="en-US" dirty="0"/>
              <a:t>的效果，但也確實能增加運動趣味性，令參與者更投入練習。當然，最終還需視乎場地供應。</a:t>
            </a:r>
          </a:p>
          <a:p>
            <a:pPr fontAlgn="base"/>
            <a:r>
              <a:rPr lang="zh-TW" altLang="en-US" dirty="0"/>
              <a:t>隨著身體適應，可定時轉換動作</a:t>
            </a:r>
            <a:r>
              <a:rPr lang="en-US" altLang="zh-TW" dirty="0"/>
              <a:t>(</a:t>
            </a:r>
            <a:r>
              <a:rPr lang="zh-TW" altLang="en-US" dirty="0"/>
              <a:t>和工具</a:t>
            </a:r>
            <a:r>
              <a:rPr lang="en-US" altLang="zh-TW" dirty="0"/>
              <a:t>) </a:t>
            </a:r>
            <a:r>
              <a:rPr lang="zh-TW" altLang="en-US" dirty="0"/>
              <a:t>來增加難度和多變性。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89498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/>
              <a:t>設計原則 </a:t>
            </a:r>
            <a:r>
              <a:rPr lang="en-US" altLang="zh-TW" b="1" dirty="0" smtClean="0"/>
              <a:t>-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2. </a:t>
            </a:r>
            <a:r>
              <a:rPr lang="zh-TW" altLang="en-US" b="1" dirty="0" smtClean="0"/>
              <a:t>動作次序</a:t>
            </a:r>
            <a:br>
              <a:rPr lang="zh-TW" altLang="en-US" b="1" dirty="0" smtClean="0"/>
            </a:b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zh-TW" altLang="en-US" dirty="0" smtClean="0"/>
              <a:t>建議</a:t>
            </a:r>
            <a:r>
              <a:rPr lang="zh-TW" altLang="en-US" dirty="0"/>
              <a:t>全身平均輪流交轉。舉例說完成一個上身動作後，可配腹部或下身動作，又或在胸部練習後緊接背部練習。善用次序配搭，讓對端的肌肉在另一肌肉活動期間有足夠休息，藉此保持往後其他動作的強度。切忌連續數個動作都只針對同一部位，這不但會降低動作效率，更有機會造成過勞，增加受傷風險。</a:t>
            </a:r>
          </a:p>
          <a:p>
            <a:pPr fontAlgn="base"/>
            <a:r>
              <a:rPr lang="zh-TW" altLang="en-US" dirty="0"/>
              <a:t>另外，動作的難度也應該分散。舉例較劇烈的跳躍動作 </a:t>
            </a:r>
            <a:r>
              <a:rPr lang="en-US" altLang="zh-TW" dirty="0"/>
              <a:t>(</a:t>
            </a:r>
            <a:r>
              <a:rPr lang="zh-TW" altLang="en-US" dirty="0"/>
              <a:t>如</a:t>
            </a:r>
            <a:r>
              <a:rPr lang="en-US" altLang="zh-TW" dirty="0" err="1"/>
              <a:t>burpee</a:t>
            </a:r>
            <a:r>
              <a:rPr lang="en-US" altLang="zh-TW" dirty="0"/>
              <a:t>/jumping lunge) </a:t>
            </a:r>
            <a:r>
              <a:rPr lang="zh-TW" altLang="en-US" dirty="0"/>
              <a:t>，跟相對簡單的單關節動作可梅花間竹進行，執行上會更加流暢。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927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/>
              <a:t>設計原則 </a:t>
            </a:r>
            <a:r>
              <a:rPr lang="en-US" altLang="zh-TW" b="1" dirty="0" smtClean="0"/>
              <a:t>-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3. </a:t>
            </a:r>
            <a:r>
              <a:rPr lang="zh-TW" altLang="en-US" b="1" dirty="0" smtClean="0"/>
              <a:t>動作</a:t>
            </a:r>
            <a:r>
              <a:rPr lang="zh-TW" altLang="en-US" b="1" dirty="0" smtClean="0"/>
              <a:t>數目</a:t>
            </a:r>
            <a:r>
              <a:rPr lang="zh-TW" altLang="en-US" b="1" dirty="0" smtClean="0"/>
              <a:t/>
            </a:r>
            <a:br>
              <a:rPr lang="zh-TW" altLang="en-US" b="1" dirty="0" smtClean="0"/>
            </a:b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zh-TW" altLang="en-US" dirty="0" smtClean="0"/>
              <a:t>沒有</a:t>
            </a:r>
            <a:r>
              <a:rPr lang="zh-TW" altLang="en-US" dirty="0"/>
              <a:t>明確規限，但建議介乎</a:t>
            </a:r>
            <a:r>
              <a:rPr lang="en-US" altLang="zh-TW" dirty="0"/>
              <a:t>6-12</a:t>
            </a:r>
            <a:r>
              <a:rPr lang="zh-TW" altLang="en-US" dirty="0"/>
              <a:t>個。太少的話難以涵蓋全身肌肉，太多則在執行上有困難。</a:t>
            </a:r>
          </a:p>
          <a:p>
            <a:pPr marL="0" indent="0" fontAlgn="base">
              <a:buNone/>
            </a:pP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2597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/>
              <a:t>設計原則 </a:t>
            </a:r>
            <a:r>
              <a:rPr lang="en-US" altLang="zh-TW" b="1" dirty="0" smtClean="0"/>
              <a:t>-</a:t>
            </a:r>
            <a:r>
              <a:rPr lang="zh-TW" altLang="en-US" b="1" dirty="0"/>
              <a:t> </a:t>
            </a:r>
            <a:r>
              <a:rPr lang="en-US" altLang="zh-TW" b="1" dirty="0" smtClean="0"/>
              <a:t>4. </a:t>
            </a:r>
            <a:r>
              <a:rPr lang="zh-TW" altLang="en-US" b="1" dirty="0" smtClean="0"/>
              <a:t>動作持續</a:t>
            </a:r>
            <a:r>
              <a:rPr lang="zh-TW" altLang="en-US" b="1" dirty="0" smtClean="0"/>
              <a:t>時間</a:t>
            </a:r>
            <a:r>
              <a:rPr lang="zh-TW" altLang="en-US" b="1" dirty="0" smtClean="0"/>
              <a:t/>
            </a:r>
            <a:br>
              <a:rPr lang="zh-TW" altLang="en-US" b="1" dirty="0" smtClean="0"/>
            </a:b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zh-TW" altLang="en-US" dirty="0" smtClean="0"/>
              <a:t>一般而言</a:t>
            </a:r>
            <a:r>
              <a:rPr lang="zh-TW" altLang="en-US" dirty="0"/>
              <a:t>，動作時間越長，所能維持的強度就會越低。短時間但太具爆發性的活動又未必是新手所能承擔。故此，</a:t>
            </a:r>
            <a:r>
              <a:rPr lang="en-US" altLang="zh-TW" dirty="0"/>
              <a:t>20-30</a:t>
            </a:r>
            <a:r>
              <a:rPr lang="zh-TW" altLang="en-US" dirty="0"/>
              <a:t>秒會是較合理的起步之選，動作建議以中高強度進行 </a:t>
            </a:r>
            <a:r>
              <a:rPr lang="en-US" altLang="zh-TW" dirty="0"/>
              <a:t>(10</a:t>
            </a:r>
            <a:r>
              <a:rPr lang="zh-TW" altLang="en-US" dirty="0"/>
              <a:t>分最辛苦的話，介乎</a:t>
            </a:r>
            <a:r>
              <a:rPr lang="en-US" altLang="zh-TW" dirty="0"/>
              <a:t>6-8</a:t>
            </a:r>
            <a:r>
              <a:rPr lang="zh-TW" altLang="en-US" dirty="0"/>
              <a:t>分為佳</a:t>
            </a:r>
            <a:r>
              <a:rPr lang="en-US" altLang="zh-TW" dirty="0"/>
              <a:t>)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76131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/>
              <a:t>設計原則 </a:t>
            </a:r>
            <a:r>
              <a:rPr lang="en-US" altLang="zh-TW" b="1" dirty="0" smtClean="0"/>
              <a:t>-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5. </a:t>
            </a:r>
            <a:r>
              <a:rPr lang="zh-TW" altLang="en-US" b="1" dirty="0" smtClean="0"/>
              <a:t>休息時間</a:t>
            </a:r>
            <a:r>
              <a:rPr lang="en-US" altLang="zh-TW" b="1" dirty="0" smtClean="0"/>
              <a:t>/</a:t>
            </a:r>
            <a:r>
              <a:rPr lang="zh-TW" altLang="en-US" b="1" dirty="0" smtClean="0"/>
              <a:t>比例</a:t>
            </a:r>
            <a:r>
              <a:rPr lang="zh-TW" altLang="en-US" b="1" dirty="0" smtClean="0"/>
              <a:t/>
            </a:r>
            <a:br>
              <a:rPr lang="zh-TW" altLang="en-US" b="1" dirty="0" smtClean="0"/>
            </a:b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zh-TW" altLang="en-US" dirty="0" smtClean="0"/>
              <a:t>循環</a:t>
            </a:r>
            <a:r>
              <a:rPr lang="zh-TW" altLang="en-US" dirty="0"/>
              <a:t>訓練的特質在於省時性和心肺代謝功效，因此間歇休息不宜過長。在不影響動作正確姿勢和安全性下，可設定為</a:t>
            </a:r>
            <a:r>
              <a:rPr lang="en-US" altLang="zh-TW" dirty="0"/>
              <a:t>30</a:t>
            </a:r>
            <a:r>
              <a:rPr lang="zh-TW" altLang="en-US" dirty="0"/>
              <a:t>秒以下 </a:t>
            </a:r>
            <a:r>
              <a:rPr lang="en-US" altLang="zh-TW" dirty="0"/>
              <a:t>(</a:t>
            </a:r>
            <a:r>
              <a:rPr lang="zh-TW" altLang="en-US" dirty="0"/>
              <a:t>甚至緊接進行</a:t>
            </a:r>
            <a:r>
              <a:rPr lang="en-US" altLang="zh-TW" dirty="0"/>
              <a:t>)</a:t>
            </a:r>
            <a:r>
              <a:rPr lang="zh-TW" altLang="en-US" dirty="0"/>
              <a:t>。作息比例建議不多於</a:t>
            </a:r>
            <a:r>
              <a:rPr lang="en-US" altLang="zh-TW" dirty="0"/>
              <a:t>1:1</a:t>
            </a:r>
            <a:r>
              <a:rPr lang="zh-TW" altLang="en-US" dirty="0"/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81601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/>
              <a:t>設計原則 </a:t>
            </a:r>
            <a:r>
              <a:rPr lang="en-US" altLang="zh-TW" b="1" dirty="0" smtClean="0"/>
              <a:t>-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6. </a:t>
            </a:r>
            <a:r>
              <a:rPr lang="zh-TW" altLang="en-US" b="1" dirty="0" smtClean="0"/>
              <a:t>總運動</a:t>
            </a:r>
            <a:r>
              <a:rPr lang="zh-TW" altLang="en-US" b="1" dirty="0" smtClean="0"/>
              <a:t>時間</a:t>
            </a:r>
            <a:r>
              <a:rPr lang="zh-TW" altLang="en-US" b="1" dirty="0" smtClean="0"/>
              <a:t/>
            </a:r>
            <a:br>
              <a:rPr lang="zh-TW" altLang="en-US" b="1" dirty="0" smtClean="0"/>
            </a:b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zh-TW" altLang="en-US" dirty="0" smtClean="0"/>
              <a:t>視</a:t>
            </a:r>
            <a:r>
              <a:rPr lang="zh-TW" altLang="en-US" dirty="0"/>
              <a:t>乎動作數量而定。舉例一組八個動作，每個做</a:t>
            </a:r>
            <a:r>
              <a:rPr lang="en-US" altLang="zh-TW" dirty="0"/>
              <a:t>30</a:t>
            </a:r>
            <a:r>
              <a:rPr lang="zh-TW" altLang="en-US" dirty="0"/>
              <a:t>秒，休息</a:t>
            </a:r>
            <a:r>
              <a:rPr lang="en-US" altLang="zh-TW" dirty="0"/>
              <a:t>15</a:t>
            </a:r>
            <a:r>
              <a:rPr lang="zh-TW" altLang="en-US" dirty="0"/>
              <a:t>秒，完成一組約</a:t>
            </a:r>
            <a:r>
              <a:rPr lang="en-US" altLang="zh-TW" dirty="0"/>
              <a:t>6</a:t>
            </a:r>
            <a:r>
              <a:rPr lang="zh-TW" altLang="en-US" dirty="0"/>
              <a:t>分鐘。進行</a:t>
            </a:r>
            <a:r>
              <a:rPr lang="en-US" altLang="zh-TW" dirty="0"/>
              <a:t>2-3</a:t>
            </a:r>
            <a:r>
              <a:rPr lang="zh-TW" altLang="en-US" dirty="0"/>
              <a:t>組</a:t>
            </a:r>
            <a:r>
              <a:rPr lang="en-US" altLang="zh-TW" dirty="0"/>
              <a:t>(</a:t>
            </a:r>
            <a:r>
              <a:rPr lang="zh-TW" altLang="en-US" dirty="0"/>
              <a:t>連同休息和熱身</a:t>
            </a:r>
            <a:r>
              <a:rPr lang="en-US" altLang="zh-TW" dirty="0"/>
              <a:t>cool down)</a:t>
            </a:r>
            <a:r>
              <a:rPr lang="zh-TW" altLang="en-US" dirty="0"/>
              <a:t>需時約</a:t>
            </a:r>
            <a:r>
              <a:rPr lang="en-US" altLang="zh-TW" dirty="0"/>
              <a:t>15-25</a:t>
            </a:r>
            <a:r>
              <a:rPr lang="zh-TW" altLang="en-US" dirty="0"/>
              <a:t>分鐘，最長一般也不超過</a:t>
            </a:r>
            <a:r>
              <a:rPr lang="en-US" altLang="zh-TW" dirty="0"/>
              <a:t>30</a:t>
            </a:r>
            <a:r>
              <a:rPr lang="zh-TW" altLang="en-US" dirty="0"/>
              <a:t>分鐘。那麼只做一組又有無用</a:t>
            </a:r>
            <a:r>
              <a:rPr lang="en-US" altLang="zh-TW" dirty="0"/>
              <a:t>? </a:t>
            </a:r>
            <a:r>
              <a:rPr lang="zh-TW" altLang="en-US" dirty="0"/>
              <a:t>我的看法是如閣下能力和時間許可，就嘗試做多一點吧。世上並沒有一套</a:t>
            </a:r>
            <a:r>
              <a:rPr lang="en-US" altLang="zh-TW" dirty="0"/>
              <a:t>Magic Workout</a:t>
            </a:r>
            <a:r>
              <a:rPr lang="zh-TW" altLang="en-US" dirty="0"/>
              <a:t>，就算</a:t>
            </a:r>
            <a:r>
              <a:rPr lang="en-US" altLang="zh-TW" dirty="0"/>
              <a:t>30</a:t>
            </a:r>
            <a:r>
              <a:rPr lang="zh-TW" altLang="en-US" dirty="0"/>
              <a:t>分鐘也不過是一日</a:t>
            </a:r>
            <a:r>
              <a:rPr lang="en-US" altLang="zh-TW" dirty="0"/>
              <a:t>24</a:t>
            </a:r>
            <a:r>
              <a:rPr lang="zh-TW" altLang="en-US" dirty="0"/>
              <a:t>小時的</a:t>
            </a:r>
            <a:r>
              <a:rPr lang="en-US" altLang="zh-TW" dirty="0"/>
              <a:t>2%</a:t>
            </a:r>
            <a:r>
              <a:rPr lang="zh-TW" altLang="en-US" dirty="0"/>
              <a:t>而已。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8943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1427</Words>
  <Application>Microsoft Office PowerPoint</Application>
  <PresentationFormat>如螢幕大小 (4:3)</PresentationFormat>
  <Paragraphs>61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Office 佈景主題</vt:lpstr>
      <vt:lpstr>循環訓練 ( Circuit Training) - 設計原則 - </vt:lpstr>
      <vt:lpstr>報告內容</vt:lpstr>
      <vt:lpstr>前 言</vt:lpstr>
      <vt:lpstr>設計原則 - 1. 動作選擇 </vt:lpstr>
      <vt:lpstr>設計原則 - 2. 動作次序 </vt:lpstr>
      <vt:lpstr>設計原則 - 3. 動作數目 </vt:lpstr>
      <vt:lpstr>設計原則 - 4. 動作持續時間 </vt:lpstr>
      <vt:lpstr>設計原則 - 5. 休息時間/比例 </vt:lpstr>
      <vt:lpstr>設計原則 - 6. 總運動時間 </vt:lpstr>
      <vt:lpstr>高強度循環訓練  (HIGH INTENSITY CIRCUIT TRAINING, HICT)-1 </vt:lpstr>
      <vt:lpstr>高強度循環訓練  (HIGH INTENSITY CIRCUIT TRAINING, HICT)-2 </vt:lpstr>
      <vt:lpstr>高強度循環訓練  (HIGH INTENSITY CIRCUIT TRAINING, HICT)-3 </vt:lpstr>
      <vt:lpstr>高強度循環訓練  (HIGH INTENSITY CIRCUIT TRAINING, HICT)-4 </vt:lpstr>
      <vt:lpstr>如何設計一個有效率的HICT-1 </vt:lpstr>
      <vt:lpstr>如何設計一個有效率的HICT-2 </vt:lpstr>
      <vt:lpstr>如何設計一個有效率的HICT-3 </vt:lpstr>
      <vt:lpstr>如何設計一個有效率的HICT-4 </vt:lpstr>
      <vt:lpstr>如何設計一個有效率的HICT-5 </vt:lpstr>
      <vt:lpstr>如何設計一個有效率的HICT-6 </vt:lpstr>
      <vt:lpstr>高強度循環訓練HICT的範例-1 </vt:lpstr>
      <vt:lpstr>高強度循環訓練HICT的範例-2 </vt:lpstr>
      <vt:lpstr>高強度循環訓練HICT的範例-3 </vt:lpstr>
    </vt:vector>
  </TitlesOfParts>
  <Company>NTUE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循環訓練 - Circuit Training - 設計原則 -</dc:title>
  <dc:creator>楊忠祥</dc:creator>
  <cp:lastModifiedBy>楊忠祥</cp:lastModifiedBy>
  <cp:revision>8</cp:revision>
  <dcterms:created xsi:type="dcterms:W3CDTF">2021-05-13T07:26:09Z</dcterms:created>
  <dcterms:modified xsi:type="dcterms:W3CDTF">2021-05-13T09:29:41Z</dcterms:modified>
</cp:coreProperties>
</file>