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9" r:id="rId11"/>
    <p:sldId id="264" r:id="rId12"/>
    <p:sldId id="265" r:id="rId13"/>
    <p:sldId id="267" r:id="rId14"/>
    <p:sldId id="270" r:id="rId15"/>
    <p:sldId id="268" r:id="rId16"/>
    <p:sldId id="271" r:id="rId17"/>
    <p:sldId id="269" r:id="rId18"/>
    <p:sldId id="272" r:id="rId19"/>
    <p:sldId id="274" r:id="rId20"/>
    <p:sldId id="275" r:id="rId21"/>
    <p:sldId id="276" r:id="rId22"/>
    <p:sldId id="277" r:id="rId23"/>
    <p:sldId id="278" r:id="rId24"/>
    <p:sldId id="282" r:id="rId25"/>
    <p:sldId id="280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18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0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399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80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286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40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688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67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657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34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13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78812-782D-4EAA-9749-BC18E863C43E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CFD7-F1E3-43CC-85C6-D640931AD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814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間歇訓練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</a:rPr>
              <a:t>授課學校班級科課程：國立宜蘭大學 休健系 運動指導 </a:t>
            </a:r>
            <a:r>
              <a:rPr lang="en-US" altLang="zh-TW" dirty="0" smtClean="0">
                <a:latin typeface="+mn-ea"/>
              </a:rPr>
              <a:t>(109-2)</a:t>
            </a:r>
            <a:r>
              <a:rPr lang="zh-TW" altLang="en-US" dirty="0" smtClean="0">
                <a:latin typeface="+mn-ea"/>
              </a:rPr>
              <a:t>  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 smtClean="0">
                <a:latin typeface="+mn-ea"/>
              </a:rPr>
              <a:t>授課教師：楊忠祥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40240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n-ea"/>
                <a:ea typeface="+mn-ea"/>
              </a:rPr>
              <a:t>間歇訓練</a:t>
            </a:r>
            <a:r>
              <a:rPr lang="zh-TW" altLang="en-US" dirty="0" smtClean="0">
                <a:latin typeface="+mn-ea"/>
                <a:ea typeface="+mn-ea"/>
              </a:rPr>
              <a:t>課程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6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latin typeface="+mn-ea"/>
              </a:rPr>
              <a:t>休息期長度 </a:t>
            </a:r>
            <a:r>
              <a:rPr lang="en-US" altLang="zh-TW" b="1" dirty="0">
                <a:latin typeface="+mn-ea"/>
              </a:rPr>
              <a:t>(rest period length)</a:t>
            </a:r>
            <a:r>
              <a:rPr lang="zh-TW" altLang="en-US" dirty="0" smtClean="0">
                <a:latin typeface="+mn-ea"/>
              </a:rPr>
              <a:t>：根據</a:t>
            </a:r>
            <a:r>
              <a:rPr lang="zh-TW" altLang="en-US" dirty="0">
                <a:latin typeface="+mn-ea"/>
              </a:rPr>
              <a:t>運動</a:t>
            </a:r>
            <a:r>
              <a:rPr lang="zh-TW" altLang="en-US" dirty="0" smtClean="0">
                <a:latin typeface="+mn-ea"/>
              </a:rPr>
              <a:t>休息 比 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運動 </a:t>
            </a:r>
            <a:r>
              <a:rPr lang="en-US" altLang="zh-TW" dirty="0">
                <a:latin typeface="+mn-ea"/>
              </a:rPr>
              <a:t>:</a:t>
            </a:r>
            <a:r>
              <a:rPr lang="zh-TW" altLang="en-US" dirty="0">
                <a:latin typeface="+mn-ea"/>
              </a:rPr>
              <a:t> 休息</a:t>
            </a:r>
            <a:r>
              <a:rPr lang="en-US" altLang="zh-TW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 來設定。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+mn-ea"/>
              </a:rPr>
              <a:t>短時間高</a:t>
            </a:r>
            <a:r>
              <a:rPr lang="zh-TW" altLang="en-US" dirty="0">
                <a:latin typeface="+mn-ea"/>
              </a:rPr>
              <a:t>強度間歇</a:t>
            </a:r>
            <a:r>
              <a:rPr lang="zh-TW" altLang="en-US" dirty="0" smtClean="0">
                <a:latin typeface="+mn-ea"/>
              </a:rPr>
              <a:t>訓練</a:t>
            </a:r>
            <a:r>
              <a:rPr lang="zh-TW" altLang="en-US" dirty="0">
                <a:latin typeface="+mn-ea"/>
              </a:rPr>
              <a:t> － 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: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3</a:t>
            </a:r>
            <a:r>
              <a:rPr lang="zh-TW" altLang="en-US" dirty="0" smtClean="0">
                <a:latin typeface="+mn-ea"/>
              </a:rPr>
              <a:t> 至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: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6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即運動訓練期</a:t>
            </a:r>
            <a:r>
              <a:rPr lang="en-US" altLang="zh-TW" dirty="0" smtClean="0">
                <a:latin typeface="+mn-ea"/>
              </a:rPr>
              <a:t>10</a:t>
            </a:r>
            <a:r>
              <a:rPr lang="zh-TW" altLang="en-US" dirty="0" smtClean="0">
                <a:latin typeface="+mn-ea"/>
              </a:rPr>
              <a:t>秒，休息期則為 </a:t>
            </a:r>
            <a:r>
              <a:rPr lang="en-US" altLang="zh-TW" dirty="0" smtClean="0">
                <a:latin typeface="+mn-ea"/>
              </a:rPr>
              <a:t>30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-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60</a:t>
            </a:r>
            <a:r>
              <a:rPr lang="zh-TW" altLang="en-US" dirty="0" smtClean="0">
                <a:latin typeface="+mn-ea"/>
              </a:rPr>
              <a:t>秒</a:t>
            </a:r>
            <a:r>
              <a:rPr lang="en-US" altLang="zh-TW" dirty="0" smtClean="0">
                <a:latin typeface="+mn-ea"/>
              </a:rPr>
              <a:t>)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運動期時間</a:t>
            </a:r>
            <a:r>
              <a:rPr lang="en-US" altLang="zh-TW" dirty="0">
                <a:latin typeface="+mn-ea"/>
              </a:rPr>
              <a:t>30</a:t>
            </a:r>
            <a:r>
              <a:rPr lang="zh-TW" altLang="en-US" dirty="0">
                <a:latin typeface="+mn-ea"/>
              </a:rPr>
              <a:t>秒至</a:t>
            </a:r>
            <a:r>
              <a:rPr lang="en-US" altLang="zh-TW" dirty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分鐘 － </a:t>
            </a:r>
            <a:r>
              <a:rPr lang="en-US" altLang="zh-TW" dirty="0" smtClean="0">
                <a:latin typeface="+mn-ea"/>
              </a:rPr>
              <a:t>1 : 2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運動時間大於</a:t>
            </a:r>
            <a:r>
              <a:rPr lang="en-US" altLang="zh-TW" dirty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分鐘 － </a:t>
            </a:r>
            <a:r>
              <a:rPr lang="en-US" altLang="zh-TW" dirty="0" smtClean="0">
                <a:latin typeface="+mn-ea"/>
              </a:rPr>
              <a:t>1 : 1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7922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間歇</a:t>
            </a:r>
            <a:r>
              <a:rPr lang="zh-TW" altLang="en-US" dirty="0">
                <a:latin typeface="+mn-ea"/>
                <a:ea typeface="+mn-ea"/>
              </a:rPr>
              <a:t>訓練</a:t>
            </a:r>
            <a:r>
              <a:rPr lang="zh-TW" altLang="en-US" dirty="0" smtClean="0">
                <a:latin typeface="+mn-ea"/>
                <a:ea typeface="+mn-ea"/>
              </a:rPr>
              <a:t>課程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7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</a:rPr>
              <a:t>間歇休息類型 </a:t>
            </a:r>
            <a:r>
              <a:rPr lang="en-US" altLang="zh-TW" b="1" dirty="0" smtClean="0">
                <a:latin typeface="+mn-ea"/>
              </a:rPr>
              <a:t>(type of rest interval)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+mn-ea"/>
              </a:rPr>
              <a:t>訓練</a:t>
            </a:r>
            <a:r>
              <a:rPr lang="en-US" altLang="zh-TW" dirty="0" smtClean="0">
                <a:latin typeface="+mn-ea"/>
              </a:rPr>
              <a:t>ATP-PC</a:t>
            </a:r>
            <a:r>
              <a:rPr lang="zh-TW" altLang="en-US" dirty="0">
                <a:latin typeface="+mn-ea"/>
              </a:rPr>
              <a:t>能量系統</a:t>
            </a:r>
            <a:r>
              <a:rPr lang="zh-TW" altLang="en-US" dirty="0" smtClean="0">
                <a:latin typeface="+mn-ea"/>
              </a:rPr>
              <a:t>：靜態 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不</a:t>
            </a:r>
            <a:r>
              <a:rPr lang="zh-TW" altLang="en-US" dirty="0" smtClean="0">
                <a:latin typeface="+mn-ea"/>
              </a:rPr>
              <a:t>活動</a:t>
            </a:r>
            <a:r>
              <a:rPr lang="en-US" altLang="zh-TW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 休息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訓練</a:t>
            </a:r>
            <a:r>
              <a:rPr lang="zh-TW" altLang="en-US" dirty="0" smtClean="0">
                <a:latin typeface="+mn-ea"/>
              </a:rPr>
              <a:t>無</a:t>
            </a:r>
            <a:r>
              <a:rPr lang="zh-TW" altLang="en-US" dirty="0">
                <a:latin typeface="+mn-ea"/>
              </a:rPr>
              <a:t>氧醣解能量系統</a:t>
            </a:r>
            <a:r>
              <a:rPr lang="zh-TW" altLang="en-US" dirty="0" smtClean="0">
                <a:latin typeface="+mn-ea"/>
              </a:rPr>
              <a:t>：動態 </a:t>
            </a:r>
            <a:r>
              <a:rPr lang="en-US" altLang="zh-TW" dirty="0" smtClean="0">
                <a:latin typeface="+mn-ea"/>
              </a:rPr>
              <a:t>30</a:t>
            </a:r>
            <a:r>
              <a:rPr lang="zh-TW" altLang="en-US" dirty="0" smtClean="0">
                <a:latin typeface="+mn-ea"/>
              </a:rPr>
              <a:t> 秒或更長的時間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訓練</a:t>
            </a:r>
            <a:r>
              <a:rPr lang="zh-TW" altLang="en-US" dirty="0" smtClean="0">
                <a:latin typeface="+mn-ea"/>
              </a:rPr>
              <a:t>有</a:t>
            </a:r>
            <a:r>
              <a:rPr lang="zh-TW" altLang="en-US" dirty="0">
                <a:latin typeface="+mn-ea"/>
              </a:rPr>
              <a:t>氧系統能量</a:t>
            </a:r>
            <a:r>
              <a:rPr lang="zh-TW" altLang="en-US" dirty="0" smtClean="0">
                <a:latin typeface="+mn-ea"/>
              </a:rPr>
              <a:t>：</a:t>
            </a:r>
            <a:r>
              <a:rPr lang="zh-TW" altLang="en-US" dirty="0">
                <a:latin typeface="+mn-ea"/>
              </a:rPr>
              <a:t>動態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分鐘或更</a:t>
            </a:r>
            <a:r>
              <a:rPr lang="zh-TW" altLang="en-US" dirty="0">
                <a:latin typeface="+mn-ea"/>
              </a:rPr>
              <a:t>長的時間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84346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間歇</a:t>
            </a:r>
            <a:r>
              <a:rPr lang="zh-TW" altLang="en-US" dirty="0">
                <a:latin typeface="+mn-ea"/>
                <a:ea typeface="+mn-ea"/>
              </a:rPr>
              <a:t>訓練</a:t>
            </a:r>
            <a:r>
              <a:rPr lang="zh-TW" altLang="en-US" dirty="0" smtClean="0">
                <a:latin typeface="+mn-ea"/>
                <a:ea typeface="+mn-ea"/>
              </a:rPr>
              <a:t>課程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8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</a:rPr>
              <a:t>訓練頻率 </a:t>
            </a:r>
            <a:r>
              <a:rPr lang="en-US" altLang="zh-TW" b="1" dirty="0" smtClean="0">
                <a:latin typeface="+mn-ea"/>
              </a:rPr>
              <a:t>(training frequency)</a:t>
            </a:r>
            <a:endParaRPr lang="zh-TW" altLang="en-US" b="1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+mn-ea"/>
              </a:rPr>
              <a:t>一般體適能愛好者</a:t>
            </a:r>
            <a:r>
              <a:rPr lang="zh-TW" altLang="en-US" dirty="0" smtClean="0">
                <a:latin typeface="+mn-ea"/>
              </a:rPr>
              <a:t>：</a:t>
            </a:r>
            <a:r>
              <a:rPr lang="zh-TW" altLang="en-US" dirty="0">
                <a:latin typeface="+mn-ea"/>
              </a:rPr>
              <a:t>每周 </a:t>
            </a:r>
            <a:r>
              <a:rPr lang="en-US" altLang="zh-TW" dirty="0" smtClean="0">
                <a:latin typeface="+mn-ea"/>
              </a:rPr>
              <a:t>1–2</a:t>
            </a:r>
            <a:r>
              <a:rPr lang="zh-TW" altLang="en-US" dirty="0" smtClean="0">
                <a:latin typeface="+mn-ea"/>
              </a:rPr>
              <a:t> </a:t>
            </a:r>
            <a:r>
              <a:rPr lang="zh-TW" altLang="en-US" dirty="0">
                <a:latin typeface="+mn-ea"/>
              </a:rPr>
              <a:t>次間歇訓練</a:t>
            </a:r>
            <a:r>
              <a:rPr lang="zh-TW" altLang="en-US" dirty="0" smtClean="0">
                <a:latin typeface="+mn-ea"/>
              </a:rPr>
              <a:t>課程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+mn-ea"/>
              </a:rPr>
              <a:t>運動員：每周 </a:t>
            </a:r>
            <a:r>
              <a:rPr lang="en-US" altLang="zh-TW" dirty="0" smtClean="0">
                <a:latin typeface="+mn-ea"/>
              </a:rPr>
              <a:t>2–4</a:t>
            </a:r>
            <a:r>
              <a:rPr lang="zh-TW" altLang="en-US" dirty="0" smtClean="0">
                <a:latin typeface="+mn-ea"/>
              </a:rPr>
              <a:t> 次間歇訓練課程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2801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訓練</a:t>
            </a:r>
            <a:r>
              <a:rPr lang="zh-TW" altLang="en-US" dirty="0" smtClean="0"/>
              <a:t>課程的</a:t>
            </a:r>
            <a:r>
              <a:rPr lang="zh-TW" altLang="en-US" dirty="0" smtClean="0"/>
              <a:t>結構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</a:rPr>
              <a:t>熱身</a:t>
            </a:r>
            <a:r>
              <a:rPr lang="zh-TW" altLang="en-US" b="1" dirty="0">
                <a:latin typeface="+mn-ea"/>
              </a:rPr>
              <a:t>運</a:t>
            </a:r>
            <a:r>
              <a:rPr lang="zh-TW" altLang="en-US" b="1" dirty="0" smtClean="0">
                <a:latin typeface="+mn-ea"/>
              </a:rPr>
              <a:t>動</a:t>
            </a:r>
            <a:r>
              <a:rPr lang="zh-TW" altLang="en-US" b="1" dirty="0" smtClean="0">
                <a:latin typeface="+mn-ea"/>
              </a:rPr>
              <a:t> </a:t>
            </a:r>
            <a:r>
              <a:rPr lang="en-US" altLang="zh-TW" b="1" dirty="0">
                <a:latin typeface="+mn-ea"/>
              </a:rPr>
              <a:t>(</a:t>
            </a:r>
            <a:r>
              <a:rPr lang="en-US" altLang="zh-TW" b="1" dirty="0" smtClean="0">
                <a:latin typeface="+mn-ea"/>
              </a:rPr>
              <a:t>Warm-up</a:t>
            </a:r>
            <a:r>
              <a:rPr lang="zh-TW" altLang="en-US" b="1" dirty="0" smtClean="0">
                <a:latin typeface="+mn-ea"/>
              </a:rPr>
              <a:t> </a:t>
            </a:r>
            <a:r>
              <a:rPr lang="en-US" altLang="zh-TW" b="1" dirty="0" smtClean="0">
                <a:latin typeface="+mn-ea"/>
              </a:rPr>
              <a:t>Exercise</a:t>
            </a:r>
            <a:r>
              <a:rPr lang="en-US" altLang="zh-TW" b="1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：包含伸展運動 </a:t>
            </a:r>
            <a:r>
              <a:rPr lang="en-US" altLang="zh-TW" dirty="0" smtClean="0">
                <a:latin typeface="+mn-ea"/>
              </a:rPr>
              <a:t>(</a:t>
            </a:r>
            <a:r>
              <a:rPr lang="en-US" altLang="zh-TW" dirty="0">
                <a:latin typeface="+mn-ea"/>
              </a:rPr>
              <a:t>S</a:t>
            </a:r>
            <a:r>
              <a:rPr lang="en-US" altLang="zh-TW" dirty="0" smtClean="0">
                <a:latin typeface="+mn-ea"/>
              </a:rPr>
              <a:t>tretching </a:t>
            </a:r>
            <a:r>
              <a:rPr lang="en-US" altLang="zh-TW" dirty="0">
                <a:latin typeface="+mn-ea"/>
              </a:rPr>
              <a:t>E</a:t>
            </a:r>
            <a:r>
              <a:rPr lang="en-US" altLang="zh-TW" dirty="0" smtClean="0">
                <a:latin typeface="+mn-ea"/>
              </a:rPr>
              <a:t>xercise)</a:t>
            </a:r>
            <a:r>
              <a:rPr lang="zh-TW" altLang="en-US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en-US" b="1" dirty="0">
                <a:latin typeface="+mn-ea"/>
              </a:rPr>
              <a:t>主要</a:t>
            </a:r>
            <a:r>
              <a:rPr lang="zh-TW" altLang="en-US" b="1" dirty="0" smtClean="0">
                <a:latin typeface="+mn-ea"/>
              </a:rPr>
              <a:t>運動</a:t>
            </a:r>
            <a:r>
              <a:rPr lang="zh-TW" altLang="en-US" dirty="0" smtClean="0">
                <a:latin typeface="+mn-ea"/>
              </a:rPr>
              <a:t>：指間歇訓練課程</a:t>
            </a:r>
            <a:endParaRPr lang="en-US" altLang="zh-TW" dirty="0" smtClean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緩和</a:t>
            </a:r>
            <a:r>
              <a:rPr lang="zh-TW" altLang="en-US" b="1" dirty="0" smtClean="0">
                <a:latin typeface="+mn-ea"/>
              </a:rPr>
              <a:t>運動 </a:t>
            </a:r>
            <a:r>
              <a:rPr lang="en-US" altLang="zh-TW" b="1" dirty="0" smtClean="0">
                <a:latin typeface="+mn-ea"/>
              </a:rPr>
              <a:t>(Cool-Down</a:t>
            </a:r>
            <a:r>
              <a:rPr lang="en-US" altLang="zh-TW" b="1" dirty="0" smtClean="0">
                <a:latin typeface="+mn-ea"/>
              </a:rPr>
              <a:t>)</a:t>
            </a: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10905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訓練課程的</a:t>
            </a:r>
            <a:r>
              <a:rPr lang="zh-TW" altLang="en-US" dirty="0" smtClean="0"/>
              <a:t>結構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b="1" dirty="0" smtClean="0">
                <a:latin typeface="+mn-ea"/>
              </a:rPr>
              <a:t>熱身運動</a:t>
            </a:r>
            <a:endParaRPr lang="en-US" altLang="zh-TW" b="1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訓練前進行身體活動所組成的</a:t>
            </a:r>
            <a:r>
              <a:rPr lang="zh-TW" altLang="en-US" b="1" dirty="0">
                <a:latin typeface="+mn-ea"/>
              </a:rPr>
              <a:t>動態熱身</a:t>
            </a:r>
            <a:r>
              <a:rPr lang="zh-TW" altLang="en-US" dirty="0" smtClean="0">
                <a:latin typeface="+mn-ea"/>
              </a:rPr>
              <a:t>（</a:t>
            </a:r>
            <a:r>
              <a:rPr lang="en-US" altLang="zh-TW" dirty="0" smtClean="0">
                <a:latin typeface="+mn-ea"/>
              </a:rPr>
              <a:t>active </a:t>
            </a:r>
            <a:r>
              <a:rPr lang="en-US" altLang="zh-TW" dirty="0">
                <a:latin typeface="+mn-ea"/>
              </a:rPr>
              <a:t>w</a:t>
            </a:r>
            <a:r>
              <a:rPr lang="en-US" altLang="zh-TW" dirty="0" smtClean="0">
                <a:latin typeface="+mn-ea"/>
              </a:rPr>
              <a:t>arm-up</a:t>
            </a:r>
            <a:r>
              <a:rPr lang="zh-TW" altLang="en-US" dirty="0" smtClean="0">
                <a:latin typeface="+mn-ea"/>
              </a:rPr>
              <a:t>）</a:t>
            </a:r>
            <a:r>
              <a:rPr lang="zh-TW" altLang="en-US" dirty="0">
                <a:latin typeface="+mn-ea"/>
              </a:rPr>
              <a:t>：可分為</a:t>
            </a:r>
            <a:r>
              <a:rPr lang="zh-TW" altLang="en-US" b="1" dirty="0">
                <a:latin typeface="+mn-ea"/>
              </a:rPr>
              <a:t>一般</a:t>
            </a:r>
            <a:r>
              <a:rPr lang="zh-TW" altLang="en-US" b="1" dirty="0" smtClean="0">
                <a:latin typeface="+mn-ea"/>
              </a:rPr>
              <a:t>熱身 </a:t>
            </a:r>
            <a:r>
              <a:rPr lang="en-US" altLang="zh-TW" dirty="0" smtClean="0">
                <a:latin typeface="+mn-ea"/>
              </a:rPr>
              <a:t>(general warm-up)</a:t>
            </a:r>
            <a:r>
              <a:rPr lang="en-US" altLang="zh-TW" b="1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與</a:t>
            </a:r>
            <a:r>
              <a:rPr lang="zh-TW" altLang="en-US" b="1" dirty="0">
                <a:latin typeface="+mn-ea"/>
              </a:rPr>
              <a:t>專項運動</a:t>
            </a:r>
            <a:r>
              <a:rPr lang="zh-TW" altLang="en-US" b="1" dirty="0" smtClean="0">
                <a:latin typeface="+mn-ea"/>
              </a:rPr>
              <a:t>熱身 </a:t>
            </a:r>
            <a:r>
              <a:rPr lang="en-US" altLang="zh-TW" dirty="0" smtClean="0">
                <a:latin typeface="+mn-ea"/>
              </a:rPr>
              <a:t>(sport-specific warm-up)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+mn-ea"/>
              </a:rPr>
              <a:t>一般熱身</a:t>
            </a:r>
            <a:r>
              <a:rPr lang="zh-TW" altLang="en-US" dirty="0">
                <a:latin typeface="+mn-ea"/>
              </a:rPr>
              <a:t>：由不具特殊任務或訓練的活動所組成，可以</a:t>
            </a:r>
            <a:r>
              <a:rPr lang="zh-TW" altLang="en-US" dirty="0" smtClean="0">
                <a:latin typeface="+mn-ea"/>
              </a:rPr>
              <a:t>由</a:t>
            </a:r>
            <a:r>
              <a:rPr lang="en-US" altLang="zh-TW" dirty="0" smtClean="0">
                <a:latin typeface="+mn-ea"/>
              </a:rPr>
              <a:t>10-15</a:t>
            </a:r>
            <a:r>
              <a:rPr lang="zh-TW" altLang="en-US" dirty="0" smtClean="0">
                <a:latin typeface="+mn-ea"/>
              </a:rPr>
              <a:t>分鐘</a:t>
            </a:r>
            <a:r>
              <a:rPr lang="zh-TW" altLang="en-US" dirty="0">
                <a:latin typeface="+mn-ea"/>
              </a:rPr>
              <a:t>低強度有氧運動、伸展和徒手操組成。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+mn-ea"/>
              </a:rPr>
              <a:t>專項運動熱身</a:t>
            </a:r>
            <a:r>
              <a:rPr lang="zh-TW" altLang="en-US" dirty="0">
                <a:latin typeface="+mn-ea"/>
              </a:rPr>
              <a:t>：是具特殊任務或訓練的活動，例如，與該專項運動有關肌肉、關節等活動。</a:t>
            </a:r>
            <a:endParaRPr lang="en-US" altLang="zh-TW" dirty="0">
              <a:latin typeface="+mn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2535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訓練課程的</a:t>
            </a:r>
            <a:r>
              <a:rPr lang="zh-TW" altLang="en-US" dirty="0" smtClean="0"/>
              <a:t>結構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</a:rPr>
              <a:t>伸展 </a:t>
            </a:r>
            <a:r>
              <a:rPr lang="en-US" altLang="zh-TW" b="1" dirty="0" smtClean="0">
                <a:latin typeface="+mn-ea"/>
              </a:rPr>
              <a:t>(Stretching)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+mn-ea"/>
              </a:rPr>
              <a:t>本體感覺神經肌促進</a:t>
            </a:r>
            <a:r>
              <a:rPr lang="zh-TW" altLang="en-US" dirty="0" smtClean="0">
                <a:latin typeface="+mn-ea"/>
              </a:rPr>
              <a:t>術 </a:t>
            </a:r>
            <a:r>
              <a:rPr lang="en-US" altLang="zh-TW" dirty="0" smtClean="0">
                <a:latin typeface="+mn-ea"/>
              </a:rPr>
              <a:t>(proprioceptive neuromuscular facilitation, PNF)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彈震</a:t>
            </a:r>
            <a:r>
              <a:rPr lang="zh-TW" altLang="en-US" dirty="0" smtClean="0">
                <a:latin typeface="+mn-ea"/>
              </a:rPr>
              <a:t>伸展 </a:t>
            </a:r>
            <a:r>
              <a:rPr lang="en-US" altLang="zh-TW" dirty="0" smtClean="0">
                <a:latin typeface="+mn-ea"/>
              </a:rPr>
              <a:t>(ballistic stretching)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靜態</a:t>
            </a:r>
            <a:r>
              <a:rPr lang="zh-TW" altLang="en-US" dirty="0" smtClean="0">
                <a:latin typeface="+mn-ea"/>
              </a:rPr>
              <a:t>伸展 </a:t>
            </a:r>
            <a:r>
              <a:rPr lang="en-US" altLang="zh-TW" dirty="0" smtClean="0">
                <a:latin typeface="+mn-ea"/>
              </a:rPr>
              <a:t>(static stretching)</a:t>
            </a:r>
            <a:endParaRPr lang="en-US" altLang="zh-TW" dirty="0" smtClean="0">
              <a:latin typeface="+mn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2143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n-ea"/>
                <a:ea typeface="+mn-ea"/>
              </a:rPr>
              <a:t>訓練課程的</a:t>
            </a:r>
            <a:r>
              <a:rPr lang="zh-TW" altLang="en-US" dirty="0" smtClean="0">
                <a:latin typeface="+mn-ea"/>
                <a:ea typeface="+mn-ea"/>
              </a:rPr>
              <a:t>結構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4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latin typeface="+mn-ea"/>
              </a:rPr>
              <a:t>緩和運動 </a:t>
            </a:r>
            <a:r>
              <a:rPr lang="en-US" altLang="zh-TW" b="1" dirty="0">
                <a:latin typeface="+mn-ea"/>
              </a:rPr>
              <a:t>(Cool-Down</a:t>
            </a:r>
            <a:r>
              <a:rPr lang="en-US" altLang="zh-TW" b="1" dirty="0" smtClean="0">
                <a:latin typeface="+mn-ea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+mn-ea"/>
              </a:rPr>
              <a:t>由輕度有氧運動組成，在訓練課程後直行約</a:t>
            </a:r>
            <a:r>
              <a:rPr lang="en-US" altLang="zh-TW" dirty="0" smtClean="0">
                <a:latin typeface="+mn-ea"/>
              </a:rPr>
              <a:t>10-15</a:t>
            </a:r>
            <a:r>
              <a:rPr lang="zh-TW" altLang="en-US" dirty="0" smtClean="0">
                <a:latin typeface="+mn-ea"/>
              </a:rPr>
              <a:t>分鐘。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+mn-ea"/>
              </a:rPr>
              <a:t>可</a:t>
            </a:r>
            <a:r>
              <a:rPr lang="zh-TW" altLang="en-US" dirty="0">
                <a:latin typeface="+mn-ea"/>
              </a:rPr>
              <a:t>防止</a:t>
            </a:r>
            <a:r>
              <a:rPr lang="zh-TW" altLang="en-US" dirty="0" smtClean="0">
                <a:latin typeface="+mn-ea"/>
              </a:rPr>
              <a:t>血液匯集在腿部，導致胸悶、頭暈，甚至昏厥。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降低</a:t>
            </a:r>
            <a:r>
              <a:rPr lang="zh-TW" altLang="en-US" dirty="0" smtClean="0">
                <a:latin typeface="+mn-ea"/>
              </a:rPr>
              <a:t>血液中酸度</a:t>
            </a:r>
            <a:endParaRPr lang="zh-TW" altLang="en-US" dirty="0">
              <a:latin typeface="+mn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4498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訓練課程的</a:t>
            </a:r>
            <a:r>
              <a:rPr lang="zh-TW" altLang="en-US" dirty="0" smtClean="0">
                <a:latin typeface="+mn-ea"/>
                <a:ea typeface="+mn-ea"/>
              </a:rPr>
              <a:t>結構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5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+mn-ea"/>
              </a:rPr>
              <a:t>熱身運動</a:t>
            </a:r>
            <a:r>
              <a:rPr lang="zh-TW" altLang="en-US" dirty="0">
                <a:latin typeface="+mn-ea"/>
              </a:rPr>
              <a:t>的影響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(Effects of a </a:t>
            </a:r>
            <a:r>
              <a:rPr lang="en-US" altLang="zh-TW" dirty="0" smtClean="0">
                <a:latin typeface="+mn-ea"/>
              </a:rPr>
              <a:t>Warm-up)</a:t>
            </a:r>
            <a:endParaRPr lang="en-US" altLang="zh-TW" b="1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降低肌肉</a:t>
            </a:r>
            <a:r>
              <a:rPr lang="zh-TW" altLang="en-US" dirty="0" smtClean="0">
                <a:latin typeface="+mn-ea"/>
              </a:rPr>
              <a:t>和肌腱僵硬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增加神經傳導</a:t>
            </a:r>
            <a:r>
              <a:rPr lang="zh-TW" altLang="en-US" dirty="0" smtClean="0">
                <a:latin typeface="+mn-ea"/>
              </a:rPr>
              <a:t>速度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+mn-ea"/>
              </a:rPr>
              <a:t>改變肌肉力量</a:t>
            </a:r>
            <a:r>
              <a:rPr lang="en-US" altLang="zh-TW" dirty="0" smtClean="0">
                <a:latin typeface="+mn-ea"/>
              </a:rPr>
              <a:t>-</a:t>
            </a:r>
            <a:r>
              <a:rPr lang="zh-TW" altLang="en-US" dirty="0" smtClean="0">
                <a:latin typeface="+mn-ea"/>
              </a:rPr>
              <a:t>速度</a:t>
            </a:r>
            <a:r>
              <a:rPr lang="zh-TW" altLang="en-US" dirty="0">
                <a:latin typeface="+mn-ea"/>
              </a:rPr>
              <a:t>的</a:t>
            </a:r>
            <a:r>
              <a:rPr lang="zh-TW" altLang="en-US" dirty="0" smtClean="0">
                <a:latin typeface="+mn-ea"/>
              </a:rPr>
              <a:t>關係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增加無</a:t>
            </a:r>
            <a:r>
              <a:rPr lang="zh-TW" altLang="en-US" dirty="0" smtClean="0">
                <a:latin typeface="+mn-ea"/>
              </a:rPr>
              <a:t>氧 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肝醣</a:t>
            </a:r>
            <a:r>
              <a:rPr lang="en-US" altLang="zh-TW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 能量來源供應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TW" altLang="en-US" b="1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9168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+mn-ea"/>
                <a:ea typeface="+mn-ea"/>
              </a:rPr>
              <a:t>間歇訓練課程範例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高強度初階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902114"/>
              </p:ext>
            </p:extLst>
          </p:nvPr>
        </p:nvGraphicFramePr>
        <p:xfrm>
          <a:off x="395536" y="2348880"/>
          <a:ext cx="8229600" cy="2275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6886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r>
                        <a:rPr lang="zh-TW" altLang="en-US" dirty="0" smtClean="0"/>
                        <a:t>分鐘熱身運動</a:t>
                      </a:r>
                      <a:endParaRPr lang="zh-TW" altLang="en-US" dirty="0"/>
                    </a:p>
                  </a:txBody>
                  <a:tcPr/>
                </a:tc>
              </a:tr>
              <a:tr h="56886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5·1</a:t>
                      </a:r>
                      <a:r>
                        <a:rPr lang="zh-TW" altLang="en-US" dirty="0" smtClean="0"/>
                        <a:t>分鐘</a:t>
                      </a:r>
                      <a:r>
                        <a:rPr lang="en-US" altLang="zh-TW" dirty="0" smtClean="0"/>
                        <a:t>70-75%HRmax</a:t>
                      </a:r>
                      <a:r>
                        <a:rPr lang="zh-TW" altLang="en-US" dirty="0" smtClean="0"/>
                        <a:t>運動訓練</a:t>
                      </a:r>
                      <a:endParaRPr lang="zh-TW" altLang="en-US" dirty="0"/>
                    </a:p>
                  </a:txBody>
                  <a:tcPr/>
                </a:tc>
              </a:tr>
              <a:tr h="56886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分鐘</a:t>
                      </a:r>
                      <a:r>
                        <a:rPr lang="en-US" altLang="zh-TW" dirty="0" smtClean="0"/>
                        <a:t>50-60%HRmax</a:t>
                      </a:r>
                      <a:r>
                        <a:rPr lang="zh-TW" altLang="en-US" dirty="0" smtClean="0"/>
                        <a:t>動態休息</a:t>
                      </a:r>
                      <a:endParaRPr lang="zh-TW" altLang="en-US" dirty="0"/>
                    </a:p>
                  </a:txBody>
                  <a:tcPr/>
                </a:tc>
              </a:tr>
              <a:tr h="56886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r>
                        <a:rPr lang="zh-TW" altLang="en-US" dirty="0" smtClean="0"/>
                        <a:t>分鐘緩和運動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55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間歇訓練課程</a:t>
            </a:r>
            <a:r>
              <a:rPr lang="zh-TW" altLang="en-US" dirty="0" smtClean="0">
                <a:latin typeface="+mn-ea"/>
                <a:ea typeface="+mn-ea"/>
              </a:rPr>
              <a:t>範例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高強度中階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585292"/>
              </p:ext>
            </p:extLst>
          </p:nvPr>
        </p:nvGraphicFramePr>
        <p:xfrm>
          <a:off x="467544" y="2204864"/>
          <a:ext cx="8229600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61206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熱身運動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5·2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</a:t>
                      </a:r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75-85%HRmax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運動訓練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</a:t>
                      </a:r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55-65%HRmax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動態休息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分鐘緩和運動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09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報告大綱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</a:rPr>
              <a:t>緒論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>
                <a:latin typeface="+mn-ea"/>
              </a:rPr>
              <a:t>間歇</a:t>
            </a:r>
            <a:r>
              <a:rPr lang="zh-TW" altLang="en-US" dirty="0" smtClean="0">
                <a:latin typeface="+mn-ea"/>
              </a:rPr>
              <a:t>訓練課程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>
                <a:latin typeface="+mn-ea"/>
              </a:rPr>
              <a:t>訓練課程的</a:t>
            </a:r>
            <a:r>
              <a:rPr lang="zh-TW" altLang="en-US" dirty="0" smtClean="0">
                <a:latin typeface="+mn-ea"/>
              </a:rPr>
              <a:t>結構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>
                <a:latin typeface="+mn-ea"/>
              </a:rPr>
              <a:t>間歇訓練</a:t>
            </a:r>
            <a:r>
              <a:rPr lang="zh-TW" altLang="en-US" dirty="0" smtClean="0">
                <a:latin typeface="+mn-ea"/>
              </a:rPr>
              <a:t>課程範例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>
                <a:latin typeface="+mn-ea"/>
              </a:rPr>
              <a:t>結語</a:t>
            </a:r>
            <a:endParaRPr lang="en-US" altLang="zh-TW" dirty="0" smtClean="0">
              <a:latin typeface="+mn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8952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n-ea"/>
                <a:ea typeface="+mn-ea"/>
              </a:rPr>
              <a:t>間歇訓練課程</a:t>
            </a:r>
            <a:r>
              <a:rPr lang="zh-TW" altLang="en-US" dirty="0" smtClean="0">
                <a:latin typeface="+mn-ea"/>
                <a:ea typeface="+mn-ea"/>
              </a:rPr>
              <a:t>範例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高強度高階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75950"/>
              </p:ext>
            </p:extLst>
          </p:nvPr>
        </p:nvGraphicFramePr>
        <p:xfrm>
          <a:off x="457200" y="2204864"/>
          <a:ext cx="8229600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7606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熱身運動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5·2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 </a:t>
                      </a:r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85-90%HRmax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 運動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訓練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 </a:t>
                      </a:r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60-65%HRmax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 動態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休息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緩和運動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515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n-ea"/>
                <a:ea typeface="+mn-ea"/>
              </a:rPr>
              <a:t>間歇訓練課程</a:t>
            </a:r>
            <a:r>
              <a:rPr lang="zh-TW" altLang="en-US" dirty="0" smtClean="0">
                <a:latin typeface="+mn-ea"/>
                <a:ea typeface="+mn-ea"/>
              </a:rPr>
              <a:t>範例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低強度</a:t>
            </a:r>
            <a:r>
              <a:rPr lang="zh-TW" altLang="en-US" dirty="0">
                <a:latin typeface="+mn-ea"/>
                <a:ea typeface="+mn-ea"/>
              </a:rPr>
              <a:t>初階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900261"/>
              </p:ext>
            </p:extLst>
          </p:nvPr>
        </p:nvGraphicFramePr>
        <p:xfrm>
          <a:off x="395536" y="2132856"/>
          <a:ext cx="8229600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7606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熱身運動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3·5</a:t>
                      </a:r>
                      <a:r>
                        <a:rPr lang="zh-TW" altLang="en-US" smtClean="0">
                          <a:latin typeface="+mn-ea"/>
                          <a:ea typeface="+mn-ea"/>
                        </a:rPr>
                        <a:t>分鐘 </a:t>
                      </a:r>
                      <a:r>
                        <a:rPr lang="en-US" altLang="zh-TW" smtClean="0">
                          <a:latin typeface="+mn-ea"/>
                          <a:ea typeface="+mn-ea"/>
                        </a:rPr>
                        <a:t>60-65%HRmax</a:t>
                      </a:r>
                      <a:r>
                        <a:rPr lang="zh-TW" altLang="en-US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運動訓練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 步行休息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緩和運動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01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間歇訓練課程</a:t>
            </a:r>
            <a:r>
              <a:rPr lang="zh-TW" altLang="en-US" dirty="0" smtClean="0">
                <a:latin typeface="+mn-ea"/>
                <a:ea typeface="+mn-ea"/>
              </a:rPr>
              <a:t>範例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低強度中階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874488"/>
              </p:ext>
            </p:extLst>
          </p:nvPr>
        </p:nvGraphicFramePr>
        <p:xfrm>
          <a:off x="395536" y="2132856"/>
          <a:ext cx="8229600" cy="247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61921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分鐘熱身運動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61921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2·10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 </a:t>
                      </a:r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65-70%HRmax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運動訓練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61921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 步行休息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61921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分鐘緩和運動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881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n-ea"/>
                <a:ea typeface="+mn-ea"/>
              </a:rPr>
              <a:t>間歇訓練課程</a:t>
            </a:r>
            <a:r>
              <a:rPr lang="zh-TW" altLang="en-US" dirty="0" smtClean="0">
                <a:latin typeface="+mn-ea"/>
                <a:ea typeface="+mn-ea"/>
              </a:rPr>
              <a:t>範例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低強度高階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316158"/>
              </p:ext>
            </p:extLst>
          </p:nvPr>
        </p:nvGraphicFramePr>
        <p:xfrm>
          <a:off x="467544" y="2060848"/>
          <a:ext cx="8229600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58062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分鐘熱身運動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5·5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 </a:t>
                      </a:r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75-80%HRmax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運動訓練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 </a:t>
                      </a:r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60-70%HRmax</a:t>
                      </a:r>
                      <a:r>
                        <a:rPr lang="zh-TW" altLang="en-US" baseline="0" dirty="0" smtClean="0">
                          <a:latin typeface="+mn-ea"/>
                          <a:ea typeface="+mn-ea"/>
                        </a:rPr>
                        <a:t> 動態休息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分鐘</a:t>
                      </a:r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緩和運動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768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結語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1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</a:rPr>
              <a:t>間歇訓練課程包含：動態熱身運動</a:t>
            </a:r>
            <a:r>
              <a:rPr lang="zh-TW" altLang="en-US" dirty="0">
                <a:latin typeface="+mn-ea"/>
              </a:rPr>
              <a:t>、</a:t>
            </a:r>
            <a:r>
              <a:rPr lang="zh-TW" altLang="en-US" dirty="0" smtClean="0">
                <a:latin typeface="+mn-ea"/>
              </a:rPr>
              <a:t>主要運動課程與緩和運動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>
                <a:latin typeface="+mn-ea"/>
              </a:rPr>
              <a:t>動態</a:t>
            </a:r>
            <a:r>
              <a:rPr lang="zh-TW" altLang="en-US" dirty="0" smtClean="0">
                <a:latin typeface="+mn-ea"/>
              </a:rPr>
              <a:t>熱身運動可以增加生理表現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 smtClean="0">
                <a:latin typeface="+mn-ea"/>
              </a:rPr>
              <a:t>一般熱身運動由不具有特殊任務或活動組成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>
                <a:latin typeface="+mn-ea"/>
              </a:rPr>
              <a:t>專項運動</a:t>
            </a:r>
            <a:r>
              <a:rPr lang="zh-TW" altLang="en-US" dirty="0" smtClean="0">
                <a:latin typeface="+mn-ea"/>
              </a:rPr>
              <a:t>熱身由具有</a:t>
            </a:r>
            <a:r>
              <a:rPr lang="zh-TW" altLang="en-US" dirty="0">
                <a:latin typeface="+mn-ea"/>
              </a:rPr>
              <a:t>特殊任務或活動</a:t>
            </a:r>
            <a:r>
              <a:rPr lang="zh-TW" altLang="en-US" dirty="0" smtClean="0">
                <a:latin typeface="+mn-ea"/>
              </a:rPr>
              <a:t>組成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8843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結語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2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</a:rPr>
              <a:t>間歇訓練可以用來提高運動員和體適能愛好者的競技與健康體適能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 smtClean="0">
                <a:latin typeface="+mn-ea"/>
              </a:rPr>
              <a:t>強度</a:t>
            </a:r>
            <a:r>
              <a:rPr lang="zh-TW" altLang="en-US" dirty="0">
                <a:latin typeface="+mn-ea"/>
              </a:rPr>
              <a:t>是指</a:t>
            </a:r>
            <a:r>
              <a:rPr lang="zh-TW" altLang="en-US" dirty="0" smtClean="0">
                <a:latin typeface="+mn-ea"/>
              </a:rPr>
              <a:t>完成某一距離的時間百分比或</a:t>
            </a:r>
            <a:r>
              <a:rPr lang="en-US" altLang="zh-TW" dirty="0" smtClean="0">
                <a:latin typeface="+mn-ea"/>
              </a:rPr>
              <a:t>%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err="1" smtClean="0">
                <a:latin typeface="+mn-ea"/>
              </a:rPr>
              <a:t>HRmax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 smtClean="0">
                <a:latin typeface="+mn-ea"/>
              </a:rPr>
              <a:t>間歇</a:t>
            </a:r>
            <a:r>
              <a:rPr lang="zh-TW" altLang="en-US" dirty="0">
                <a:latin typeface="+mn-ea"/>
              </a:rPr>
              <a:t>持續</a:t>
            </a:r>
            <a:r>
              <a:rPr lang="zh-TW" altLang="en-US" dirty="0" smtClean="0">
                <a:latin typeface="+mn-ea"/>
              </a:rPr>
              <a:t>時間、間歇數、休息期長度 、和訓練頻率都需要進行調整以滿足訓練者的訓練目標和體適能水準。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3337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緒論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1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1930</a:t>
            </a:r>
            <a:r>
              <a:rPr lang="zh-TW" altLang="en-US" dirty="0" smtClean="0"/>
              <a:t>年代</a:t>
            </a:r>
            <a:r>
              <a:rPr lang="zh-TW" altLang="en-US" dirty="0" smtClean="0">
                <a:latin typeface="新細明體"/>
                <a:ea typeface="新細明體"/>
              </a:rPr>
              <a:t>，</a:t>
            </a:r>
            <a:r>
              <a:rPr lang="zh-TW" altLang="en-US" dirty="0" smtClean="0"/>
              <a:t>間歇訓練 </a:t>
            </a:r>
            <a:r>
              <a:rPr lang="en-US" altLang="zh-TW" dirty="0" smtClean="0"/>
              <a:t>(interval training)</a:t>
            </a:r>
            <a:r>
              <a:rPr lang="zh-TW" altLang="en-US" dirty="0" smtClean="0"/>
              <a:t> 開始</a:t>
            </a:r>
            <a:r>
              <a:rPr lang="zh-TW" altLang="en-US" dirty="0"/>
              <a:t>使用於衝刺和耐力型</a:t>
            </a:r>
            <a:r>
              <a:rPr lang="zh-TW" altLang="en-US" dirty="0" smtClean="0"/>
              <a:t>運動員</a:t>
            </a:r>
            <a:r>
              <a:rPr lang="zh-TW" altLang="en-US" dirty="0" smtClean="0">
                <a:latin typeface="新細明體"/>
                <a:ea typeface="新細明體"/>
              </a:rPr>
              <a:t>，</a:t>
            </a:r>
            <a:r>
              <a:rPr lang="zh-TW" altLang="en-US" dirty="0" smtClean="0"/>
              <a:t>以</a:t>
            </a:r>
            <a:r>
              <a:rPr lang="zh-TW" altLang="en-US" dirty="0"/>
              <a:t>提高運動</a:t>
            </a:r>
            <a:r>
              <a:rPr lang="zh-TW" altLang="en-US" dirty="0" smtClean="0"/>
              <a:t>表現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新細明體"/>
              <a:ea typeface="新細明體"/>
            </a:endParaRPr>
          </a:p>
          <a:p>
            <a:r>
              <a:rPr lang="zh-TW" altLang="en-US" dirty="0" smtClean="0">
                <a:latin typeface="新細明體"/>
                <a:ea typeface="新細明體"/>
              </a:rPr>
              <a:t>近年來</a:t>
            </a:r>
            <a:r>
              <a:rPr lang="zh-TW" altLang="en-US" dirty="0" smtClean="0">
                <a:latin typeface="新細明體"/>
              </a:rPr>
              <a:t>，</a:t>
            </a:r>
            <a:r>
              <a:rPr lang="zh-TW" altLang="en-US" dirty="0" smtClean="0">
                <a:latin typeface="新細明體"/>
                <a:ea typeface="新細明體"/>
              </a:rPr>
              <a:t>球類運動員 </a:t>
            </a:r>
            <a:r>
              <a:rPr lang="en-US" altLang="zh-TW" dirty="0" smtClean="0">
                <a:latin typeface="新細明體"/>
                <a:ea typeface="新細明體"/>
              </a:rPr>
              <a:t>(</a:t>
            </a:r>
            <a:r>
              <a:rPr lang="zh-TW" altLang="en-US" dirty="0" smtClean="0">
                <a:latin typeface="新細明體"/>
                <a:ea typeface="新細明體"/>
              </a:rPr>
              <a:t>籃球</a:t>
            </a:r>
            <a:r>
              <a:rPr lang="zh-TW" altLang="en-US" dirty="0">
                <a:latin typeface="新細明體"/>
              </a:rPr>
              <a:t>、</a:t>
            </a:r>
            <a:r>
              <a:rPr lang="zh-TW" altLang="en-US" dirty="0" smtClean="0">
                <a:latin typeface="新細明體"/>
                <a:ea typeface="新細明體"/>
              </a:rPr>
              <a:t>排球</a:t>
            </a:r>
            <a:r>
              <a:rPr lang="zh-TW" altLang="en-US" dirty="0">
                <a:latin typeface="新細明體"/>
              </a:rPr>
              <a:t>、</a:t>
            </a:r>
            <a:r>
              <a:rPr lang="zh-TW" altLang="en-US" dirty="0" smtClean="0">
                <a:latin typeface="新細明體"/>
                <a:ea typeface="新細明體"/>
              </a:rPr>
              <a:t>足球</a:t>
            </a:r>
            <a:r>
              <a:rPr lang="en-US" altLang="zh-TW" dirty="0" smtClean="0">
                <a:latin typeface="新細明體"/>
                <a:ea typeface="新細明體"/>
              </a:rPr>
              <a:t>)</a:t>
            </a:r>
            <a:r>
              <a:rPr lang="zh-TW" altLang="en-US" dirty="0" smtClean="0">
                <a:latin typeface="新細明體"/>
                <a:ea typeface="新細明體"/>
              </a:rPr>
              <a:t> 和</a:t>
            </a:r>
            <a:r>
              <a:rPr lang="zh-TW" altLang="en-US" dirty="0">
                <a:latin typeface="新細明體"/>
                <a:ea typeface="新細明體"/>
              </a:rPr>
              <a:t>其他類型的運動員也使用間歇</a:t>
            </a:r>
            <a:r>
              <a:rPr lang="zh-TW" altLang="en-US" dirty="0" smtClean="0">
                <a:latin typeface="新細明體"/>
                <a:ea typeface="新細明體"/>
              </a:rPr>
              <a:t>訓練</a:t>
            </a:r>
            <a:r>
              <a:rPr lang="zh-TW" altLang="en-US" dirty="0" smtClean="0">
                <a:latin typeface="新細明體"/>
              </a:rPr>
              <a:t>。</a:t>
            </a:r>
            <a:endParaRPr lang="en-US" altLang="zh-TW" dirty="0" smtClean="0">
              <a:latin typeface="新細明體"/>
            </a:endParaRPr>
          </a:p>
          <a:p>
            <a:r>
              <a:rPr lang="zh-TW" altLang="en-US" dirty="0" smtClean="0"/>
              <a:t>間歇訓練的概念是建立在訓練過程期間</a:t>
            </a:r>
            <a:r>
              <a:rPr lang="zh-TW" altLang="en-US" dirty="0">
                <a:latin typeface="新細明體"/>
              </a:rPr>
              <a:t>，</a:t>
            </a:r>
            <a:r>
              <a:rPr lang="zh-TW" altLang="en-US" dirty="0" smtClean="0"/>
              <a:t>安排休息時間</a:t>
            </a:r>
            <a:r>
              <a:rPr lang="zh-TW" altLang="en-US" dirty="0" smtClean="0">
                <a:latin typeface="新細明體"/>
              </a:rPr>
              <a:t>，以便可以執行更高運動量的激烈的訓練，達到更佳的體適能的效益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r>
              <a:rPr lang="zh-TW" altLang="en-US" dirty="0" smtClean="0">
                <a:latin typeface="新細明體"/>
              </a:rPr>
              <a:t> </a:t>
            </a:r>
            <a:endParaRPr lang="en-US" altLang="zh-TW" dirty="0" smtClean="0">
              <a:latin typeface="新細明體"/>
              <a:ea typeface="新細明體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506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緒論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2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多數運動員已經以間歇訓練為主</a:t>
            </a:r>
            <a:r>
              <a:rPr lang="zh-TW" altLang="en-US" dirty="0" smtClean="0">
                <a:latin typeface="新細明體"/>
                <a:ea typeface="新細明體"/>
              </a:rPr>
              <a:t>，</a:t>
            </a:r>
            <a:r>
              <a:rPr lang="zh-TW" altLang="en-US" dirty="0" smtClean="0"/>
              <a:t>但此訓練方式也逐漸被一般體適能愛好者所接受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新細明體"/>
              <a:ea typeface="新細明體"/>
            </a:endParaRPr>
          </a:p>
          <a:p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404751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方程式" r:id="rId3" imgW="114120" imgH="215640" progId="Equation.3">
                  <p:embed/>
                </p:oleObj>
              </mc:Choice>
              <mc:Fallback>
                <p:oleObj name="方程式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517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間歇</a:t>
            </a:r>
            <a:r>
              <a:rPr lang="zh-TW" altLang="en-US" dirty="0" smtClean="0">
                <a:latin typeface="+mn-ea"/>
                <a:ea typeface="+mn-ea"/>
              </a:rPr>
              <a:t>訓練課程 </a:t>
            </a:r>
            <a:r>
              <a:rPr lang="en-US" altLang="zh-TW" dirty="0" smtClean="0">
                <a:latin typeface="+mn-ea"/>
                <a:ea typeface="+mn-ea"/>
              </a:rPr>
              <a:t>-</a:t>
            </a:r>
            <a:r>
              <a:rPr lang="zh-TW" altLang="en-US" dirty="0" smtClean="0">
                <a:latin typeface="+mn-ea"/>
                <a:ea typeface="+mn-ea"/>
              </a:rPr>
              <a:t> </a:t>
            </a:r>
            <a:r>
              <a:rPr lang="en-US" altLang="zh-TW" dirty="0" smtClean="0">
                <a:latin typeface="+mn-ea"/>
                <a:ea typeface="+mn-ea"/>
              </a:rPr>
              <a:t>1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</a:rPr>
              <a:t>訓練強度 </a:t>
            </a:r>
            <a:r>
              <a:rPr lang="en-US" altLang="zh-TW" dirty="0" smtClean="0">
                <a:latin typeface="+mn-ea"/>
              </a:rPr>
              <a:t>(training intensity)</a:t>
            </a:r>
          </a:p>
          <a:p>
            <a:r>
              <a:rPr lang="zh-TW" altLang="en-US" dirty="0">
                <a:latin typeface="+mn-ea"/>
              </a:rPr>
              <a:t>間歇持續</a:t>
            </a:r>
            <a:r>
              <a:rPr lang="zh-TW" altLang="en-US" dirty="0" smtClean="0">
                <a:latin typeface="+mn-ea"/>
              </a:rPr>
              <a:t>時間 </a:t>
            </a:r>
            <a:r>
              <a:rPr lang="en-US" altLang="zh-TW" dirty="0" smtClean="0">
                <a:latin typeface="+mn-ea"/>
              </a:rPr>
              <a:t>(interval duration)</a:t>
            </a:r>
          </a:p>
          <a:p>
            <a:r>
              <a:rPr lang="zh-TW" altLang="en-US" dirty="0">
                <a:latin typeface="+mn-ea"/>
              </a:rPr>
              <a:t>間歇</a:t>
            </a:r>
            <a:r>
              <a:rPr lang="zh-TW" altLang="en-US" dirty="0" smtClean="0">
                <a:latin typeface="+mn-ea"/>
              </a:rPr>
              <a:t>數 </a:t>
            </a:r>
            <a:r>
              <a:rPr lang="en-US" altLang="zh-TW" dirty="0" smtClean="0">
                <a:latin typeface="+mn-ea"/>
              </a:rPr>
              <a:t>(number of intervals)</a:t>
            </a:r>
          </a:p>
          <a:p>
            <a:r>
              <a:rPr lang="zh-TW" altLang="en-US" dirty="0" smtClean="0">
                <a:latin typeface="+mn-ea"/>
              </a:rPr>
              <a:t>休息期長度 </a:t>
            </a:r>
            <a:r>
              <a:rPr lang="en-US" altLang="zh-TW" dirty="0" smtClean="0">
                <a:latin typeface="+mn-ea"/>
              </a:rPr>
              <a:t>(rest period length)</a:t>
            </a:r>
          </a:p>
          <a:p>
            <a:r>
              <a:rPr lang="zh-TW" altLang="en-US" dirty="0">
                <a:latin typeface="+mn-ea"/>
              </a:rPr>
              <a:t>間歇休息</a:t>
            </a:r>
            <a:r>
              <a:rPr lang="zh-TW" altLang="en-US" dirty="0" smtClean="0">
                <a:latin typeface="+mn-ea"/>
              </a:rPr>
              <a:t>類型 </a:t>
            </a:r>
            <a:r>
              <a:rPr lang="en-US" altLang="zh-TW" dirty="0" smtClean="0">
                <a:latin typeface="+mn-ea"/>
              </a:rPr>
              <a:t>(type of rest interval)</a:t>
            </a:r>
          </a:p>
          <a:p>
            <a:r>
              <a:rPr lang="zh-TW" altLang="en-US" dirty="0" smtClean="0">
                <a:latin typeface="+mn-ea"/>
              </a:rPr>
              <a:t>訓練頻率 </a:t>
            </a:r>
            <a:r>
              <a:rPr lang="en-US" altLang="zh-TW" dirty="0" smtClean="0">
                <a:latin typeface="+mn-ea"/>
              </a:rPr>
              <a:t>(training frequency)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18873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間歇</a:t>
            </a:r>
            <a:r>
              <a:rPr lang="zh-TW" altLang="en-US" dirty="0" smtClean="0"/>
              <a:t>訓練</a:t>
            </a:r>
            <a:r>
              <a:rPr lang="zh-TW" altLang="en-US" dirty="0" smtClean="0"/>
              <a:t>課程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</a:rPr>
              <a:t>訓練強度 </a:t>
            </a:r>
            <a:r>
              <a:rPr lang="en-US" altLang="zh-TW" b="1" dirty="0" smtClean="0">
                <a:latin typeface="+mn-ea"/>
              </a:rPr>
              <a:t>(training intensity)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+mn-ea"/>
              </a:rPr>
              <a:t>ATP-PC</a:t>
            </a:r>
            <a:r>
              <a:rPr lang="zh-TW" altLang="en-US" dirty="0">
                <a:latin typeface="+mn-ea"/>
              </a:rPr>
              <a:t>能量系統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>
                <a:latin typeface="+mn-ea"/>
              </a:rPr>
              <a:t>90-100% </a:t>
            </a:r>
            <a:r>
              <a:rPr lang="en-US" altLang="zh-TW" dirty="0" err="1" smtClean="0">
                <a:latin typeface="+mn-ea"/>
              </a:rPr>
              <a:t>HRmax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無</a:t>
            </a:r>
            <a:r>
              <a:rPr lang="zh-TW" altLang="en-US" dirty="0" smtClean="0">
                <a:latin typeface="+mn-ea"/>
              </a:rPr>
              <a:t>氧</a:t>
            </a:r>
            <a:r>
              <a:rPr lang="zh-TW" altLang="en-US" dirty="0">
                <a:latin typeface="+mn-ea"/>
              </a:rPr>
              <a:t>醣</a:t>
            </a:r>
            <a:r>
              <a:rPr lang="zh-TW" altLang="en-US" dirty="0" smtClean="0">
                <a:latin typeface="+mn-ea"/>
              </a:rPr>
              <a:t>解能量系統：</a:t>
            </a:r>
            <a:r>
              <a:rPr lang="en-US" altLang="zh-TW" dirty="0" smtClean="0">
                <a:latin typeface="+mn-ea"/>
              </a:rPr>
              <a:t>85-100% </a:t>
            </a:r>
            <a:r>
              <a:rPr lang="en-US" altLang="zh-TW" dirty="0" err="1" smtClean="0">
                <a:latin typeface="+mn-ea"/>
              </a:rPr>
              <a:t>HRmax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latin typeface="+mn-ea"/>
              </a:rPr>
              <a:t>有氧</a:t>
            </a:r>
            <a:r>
              <a:rPr lang="zh-TW" altLang="en-US" dirty="0">
                <a:latin typeface="+mn-ea"/>
              </a:rPr>
              <a:t>系統能量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>
                <a:latin typeface="+mn-ea"/>
              </a:rPr>
              <a:t>70-90% </a:t>
            </a:r>
            <a:r>
              <a:rPr lang="en-US" altLang="zh-TW" dirty="0" err="1" smtClean="0">
                <a:latin typeface="+mn-ea"/>
              </a:rPr>
              <a:t>HRmax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 err="1" smtClean="0">
                <a:latin typeface="+mn-ea"/>
              </a:rPr>
              <a:t>HRmax</a:t>
            </a:r>
            <a:r>
              <a:rPr lang="zh-TW" altLang="en-US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是指「最大心跳率」 </a:t>
            </a:r>
            <a:r>
              <a:rPr lang="en-US" altLang="zh-TW" dirty="0" smtClean="0">
                <a:latin typeface="+mn-ea"/>
              </a:rPr>
              <a:t>(maximal heart rate)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944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間歇</a:t>
            </a:r>
            <a:r>
              <a:rPr lang="zh-TW" altLang="en-US" dirty="0"/>
              <a:t>訓練</a:t>
            </a:r>
            <a:r>
              <a:rPr lang="zh-TW" altLang="en-US" dirty="0" smtClean="0"/>
              <a:t>課程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</a:rPr>
              <a:t>間歇持續時間 </a:t>
            </a:r>
            <a:r>
              <a:rPr lang="en-US" altLang="zh-TW" b="1" dirty="0" smtClean="0">
                <a:latin typeface="+mn-ea"/>
              </a:rPr>
              <a:t>(interval duration)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+mn-ea"/>
              </a:rPr>
              <a:t>5-10</a:t>
            </a:r>
            <a:r>
              <a:rPr lang="zh-TW" altLang="en-US" dirty="0">
                <a:latin typeface="+mn-ea"/>
              </a:rPr>
              <a:t>秒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>
                <a:latin typeface="+mn-ea"/>
              </a:rPr>
              <a:t>ATP-PC</a:t>
            </a:r>
            <a:r>
              <a:rPr lang="zh-TW" altLang="en-US" dirty="0">
                <a:latin typeface="+mn-ea"/>
              </a:rPr>
              <a:t>能量系統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+mn-ea"/>
              </a:rPr>
              <a:t>30</a:t>
            </a:r>
            <a:r>
              <a:rPr lang="zh-TW" altLang="en-US" dirty="0" smtClean="0">
                <a:latin typeface="+mn-ea"/>
              </a:rPr>
              <a:t>秒</a:t>
            </a:r>
            <a:r>
              <a:rPr lang="en-US" altLang="zh-TW" dirty="0" smtClean="0">
                <a:latin typeface="+mn-ea"/>
              </a:rPr>
              <a:t>-2</a:t>
            </a:r>
            <a:r>
              <a:rPr lang="zh-TW" altLang="en-US" dirty="0" smtClean="0">
                <a:latin typeface="+mn-ea"/>
              </a:rPr>
              <a:t>分鐘</a:t>
            </a:r>
            <a:r>
              <a:rPr lang="zh-TW" altLang="en-US" dirty="0">
                <a:latin typeface="+mn-ea"/>
              </a:rPr>
              <a:t>：</a:t>
            </a:r>
            <a:r>
              <a:rPr lang="zh-TW" altLang="en-US" dirty="0" smtClean="0">
                <a:latin typeface="+mn-ea"/>
              </a:rPr>
              <a:t>無</a:t>
            </a:r>
            <a:r>
              <a:rPr lang="zh-TW" altLang="en-US" dirty="0">
                <a:latin typeface="+mn-ea"/>
              </a:rPr>
              <a:t>氧醣解能量系統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+mn-ea"/>
              </a:rPr>
              <a:t>&gt;2</a:t>
            </a:r>
            <a:r>
              <a:rPr lang="zh-TW" altLang="en-US" dirty="0" smtClean="0">
                <a:latin typeface="+mn-ea"/>
              </a:rPr>
              <a:t>分鐘</a:t>
            </a:r>
            <a:r>
              <a:rPr lang="zh-TW" altLang="en-US" dirty="0">
                <a:latin typeface="+mn-ea"/>
              </a:rPr>
              <a:t>：</a:t>
            </a:r>
            <a:r>
              <a:rPr lang="zh-TW" altLang="en-US" dirty="0" smtClean="0">
                <a:latin typeface="+mn-ea"/>
              </a:rPr>
              <a:t>有</a:t>
            </a:r>
            <a:r>
              <a:rPr lang="zh-TW" altLang="en-US" dirty="0">
                <a:latin typeface="+mn-ea"/>
              </a:rPr>
              <a:t>氧系統能量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097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間歇</a:t>
            </a:r>
            <a:r>
              <a:rPr lang="zh-TW" altLang="en-US" dirty="0"/>
              <a:t>訓練</a:t>
            </a:r>
            <a:r>
              <a:rPr lang="zh-TW" altLang="en-US" dirty="0" smtClean="0"/>
              <a:t>課程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</a:rPr>
              <a:t>間歇數 </a:t>
            </a:r>
            <a:r>
              <a:rPr lang="en-US" altLang="zh-TW" b="1" dirty="0" smtClean="0">
                <a:latin typeface="+mn-ea"/>
              </a:rPr>
              <a:t>(number of intervals)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>
                <a:latin typeface="+mn-ea"/>
              </a:rPr>
              <a:t>5-10</a:t>
            </a:r>
            <a:r>
              <a:rPr lang="zh-TW" altLang="en-US" dirty="0" smtClean="0">
                <a:latin typeface="+mn-ea"/>
              </a:rPr>
              <a:t>秒</a:t>
            </a:r>
            <a:r>
              <a:rPr lang="zh-TW" altLang="en-US" dirty="0">
                <a:latin typeface="+mn-ea"/>
              </a:rPr>
              <a:t>間歇持續</a:t>
            </a:r>
            <a:r>
              <a:rPr lang="zh-TW" altLang="en-US" dirty="0" smtClean="0">
                <a:latin typeface="+mn-ea"/>
              </a:rPr>
              <a:t>時間：</a:t>
            </a:r>
            <a:r>
              <a:rPr lang="en-US" altLang="zh-TW" dirty="0" smtClean="0">
                <a:latin typeface="+mn-ea"/>
              </a:rPr>
              <a:t>5-10</a:t>
            </a:r>
            <a:r>
              <a:rPr lang="zh-TW" altLang="en-US" dirty="0" smtClean="0">
                <a:latin typeface="+mn-ea"/>
              </a:rPr>
              <a:t>次反覆次數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>
                <a:latin typeface="+mn-ea"/>
              </a:rPr>
              <a:t>30</a:t>
            </a:r>
            <a:r>
              <a:rPr lang="zh-TW" altLang="en-US" dirty="0">
                <a:latin typeface="+mn-ea"/>
              </a:rPr>
              <a:t>秒</a:t>
            </a:r>
            <a:r>
              <a:rPr lang="en-US" altLang="zh-TW" dirty="0">
                <a:latin typeface="+mn-ea"/>
              </a:rPr>
              <a:t>-2</a:t>
            </a:r>
            <a:r>
              <a:rPr lang="zh-TW" altLang="en-US" dirty="0" smtClean="0">
                <a:latin typeface="+mn-ea"/>
              </a:rPr>
              <a:t>分鐘</a:t>
            </a:r>
            <a:r>
              <a:rPr lang="zh-TW" altLang="en-US" dirty="0">
                <a:latin typeface="+mn-ea"/>
              </a:rPr>
              <a:t>間歇持續</a:t>
            </a:r>
            <a:r>
              <a:rPr lang="zh-TW" altLang="en-US" dirty="0" smtClean="0">
                <a:latin typeface="+mn-ea"/>
              </a:rPr>
              <a:t>時間：至少</a:t>
            </a:r>
            <a:r>
              <a:rPr lang="en-US" altLang="zh-TW" dirty="0" smtClean="0">
                <a:latin typeface="+mn-ea"/>
              </a:rPr>
              <a:t>3</a:t>
            </a:r>
            <a:r>
              <a:rPr lang="zh-TW" altLang="en-US" dirty="0" smtClean="0">
                <a:latin typeface="+mn-ea"/>
              </a:rPr>
              <a:t>次</a:t>
            </a:r>
            <a:r>
              <a:rPr lang="zh-TW" altLang="en-US" dirty="0">
                <a:latin typeface="+mn-ea"/>
              </a:rPr>
              <a:t>反覆</a:t>
            </a:r>
            <a:r>
              <a:rPr lang="zh-TW" altLang="en-US" dirty="0" smtClean="0">
                <a:latin typeface="+mn-ea"/>
              </a:rPr>
              <a:t>次數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>
                <a:latin typeface="+mn-ea"/>
              </a:rPr>
              <a:t>&gt;2</a:t>
            </a:r>
            <a:r>
              <a:rPr lang="zh-TW" altLang="en-US" dirty="0" smtClean="0">
                <a:latin typeface="+mn-ea"/>
              </a:rPr>
              <a:t>分鐘</a:t>
            </a:r>
            <a:r>
              <a:rPr lang="zh-TW" altLang="en-US" dirty="0">
                <a:latin typeface="+mn-ea"/>
              </a:rPr>
              <a:t>間歇持續</a:t>
            </a:r>
            <a:r>
              <a:rPr lang="zh-TW" altLang="en-US" dirty="0" smtClean="0">
                <a:latin typeface="+mn-ea"/>
              </a:rPr>
              <a:t>時間：介於</a:t>
            </a:r>
            <a:r>
              <a:rPr lang="en-US" altLang="zh-TW" dirty="0" smtClean="0">
                <a:latin typeface="+mn-ea"/>
              </a:rPr>
              <a:t>3-5</a:t>
            </a:r>
            <a:r>
              <a:rPr lang="zh-TW" altLang="en-US" dirty="0" smtClean="0">
                <a:latin typeface="+mn-ea"/>
              </a:rPr>
              <a:t>次和</a:t>
            </a:r>
            <a:r>
              <a:rPr lang="en-US" altLang="zh-TW" dirty="0" smtClean="0">
                <a:latin typeface="+mn-ea"/>
              </a:rPr>
              <a:t>8-12</a:t>
            </a:r>
            <a:r>
              <a:rPr lang="zh-TW" altLang="en-US" dirty="0" smtClean="0">
                <a:latin typeface="+mn-ea"/>
              </a:rPr>
              <a:t>次反覆</a:t>
            </a:r>
            <a:r>
              <a:rPr lang="zh-TW" altLang="en-US" dirty="0">
                <a:latin typeface="+mn-ea"/>
              </a:rPr>
              <a:t>次數</a:t>
            </a:r>
          </a:p>
          <a:p>
            <a:pPr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0330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間歇</a:t>
            </a:r>
            <a:r>
              <a:rPr lang="zh-TW" altLang="en-US" dirty="0"/>
              <a:t>訓練</a:t>
            </a:r>
            <a:r>
              <a:rPr lang="zh-TW" altLang="en-US" dirty="0" smtClean="0"/>
              <a:t>課程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</a:rPr>
              <a:t>休息期長度 </a:t>
            </a:r>
            <a:r>
              <a:rPr lang="en-US" altLang="zh-TW" b="1" dirty="0" smtClean="0">
                <a:latin typeface="+mn-ea"/>
              </a:rPr>
              <a:t>(rest period length</a:t>
            </a:r>
            <a:r>
              <a:rPr lang="en-US" altLang="zh-TW" b="1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：</a:t>
            </a:r>
            <a:r>
              <a:rPr lang="zh-TW" altLang="en-US" dirty="0" smtClean="0">
                <a:latin typeface="+mn-ea"/>
              </a:rPr>
              <a:t>恢復期心跳率 </a:t>
            </a:r>
            <a:r>
              <a:rPr lang="en-US" altLang="zh-TW" dirty="0" smtClean="0">
                <a:latin typeface="+mn-ea"/>
              </a:rPr>
              <a:t>(beats per minute, </a:t>
            </a:r>
            <a:r>
              <a:rPr lang="en-US" altLang="zh-TW" dirty="0" err="1" smtClean="0">
                <a:latin typeface="+mn-ea"/>
              </a:rPr>
              <a:t>bpm</a:t>
            </a:r>
            <a:r>
              <a:rPr lang="en-US" altLang="zh-TW" dirty="0" smtClean="0">
                <a:latin typeface="+mn-ea"/>
              </a:rPr>
              <a:t>) </a:t>
            </a:r>
            <a:r>
              <a:rPr lang="zh-TW" altLang="en-US" dirty="0" smtClean="0">
                <a:latin typeface="+mn-ea"/>
              </a:rPr>
              <a:t>可以用來決定間歇休息期的長度。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+mn-ea"/>
              </a:rPr>
              <a:t>20-29</a:t>
            </a:r>
            <a:r>
              <a:rPr lang="zh-TW" altLang="en-US" dirty="0">
                <a:latin typeface="+mn-ea"/>
              </a:rPr>
              <a:t>歲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>
                <a:latin typeface="+mn-ea"/>
              </a:rPr>
              <a:t>140 </a:t>
            </a:r>
            <a:r>
              <a:rPr lang="en-US" altLang="zh-TW" dirty="0" err="1" smtClean="0">
                <a:latin typeface="+mn-ea"/>
              </a:rPr>
              <a:t>bpm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+mn-ea"/>
              </a:rPr>
              <a:t>30-39</a:t>
            </a:r>
            <a:r>
              <a:rPr lang="zh-TW" altLang="en-US" dirty="0" smtClean="0">
                <a:latin typeface="+mn-ea"/>
              </a:rPr>
              <a:t>歲：</a:t>
            </a:r>
            <a:r>
              <a:rPr lang="en-US" altLang="zh-TW" dirty="0" smtClean="0">
                <a:latin typeface="+mn-ea"/>
              </a:rPr>
              <a:t>130 </a:t>
            </a:r>
            <a:r>
              <a:rPr lang="en-US" altLang="zh-TW" dirty="0" err="1" smtClean="0">
                <a:latin typeface="+mn-ea"/>
              </a:rPr>
              <a:t>bpm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+mn-ea"/>
              </a:rPr>
              <a:t>40-49</a:t>
            </a:r>
            <a:r>
              <a:rPr lang="zh-TW" altLang="en-US" dirty="0">
                <a:latin typeface="+mn-ea"/>
              </a:rPr>
              <a:t>歲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>
                <a:latin typeface="+mn-ea"/>
              </a:rPr>
              <a:t>120 </a:t>
            </a:r>
            <a:r>
              <a:rPr lang="en-US" altLang="zh-TW" dirty="0" err="1" smtClean="0">
                <a:latin typeface="+mn-ea"/>
              </a:rPr>
              <a:t>bpm</a:t>
            </a:r>
            <a:endParaRPr lang="en-US" altLang="zh-TW" dirty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+mn-ea"/>
              </a:rPr>
              <a:t>50-59</a:t>
            </a:r>
            <a:r>
              <a:rPr lang="zh-TW" altLang="en-US" dirty="0" smtClean="0">
                <a:latin typeface="+mn-ea"/>
              </a:rPr>
              <a:t>歲：</a:t>
            </a:r>
            <a:r>
              <a:rPr lang="en-US" altLang="zh-TW" dirty="0" smtClean="0">
                <a:latin typeface="+mn-ea"/>
              </a:rPr>
              <a:t>115 </a:t>
            </a:r>
            <a:r>
              <a:rPr lang="en-US" altLang="zh-TW" dirty="0" err="1" smtClean="0">
                <a:latin typeface="+mn-ea"/>
              </a:rPr>
              <a:t>bpm</a:t>
            </a: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+mn-ea"/>
              </a:rPr>
              <a:t>60-69</a:t>
            </a:r>
            <a:r>
              <a:rPr lang="zh-TW" altLang="en-US" dirty="0">
                <a:latin typeface="+mn-ea"/>
              </a:rPr>
              <a:t>歲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>
                <a:latin typeface="+mn-ea"/>
              </a:rPr>
              <a:t>105 </a:t>
            </a:r>
            <a:r>
              <a:rPr lang="en-US" altLang="zh-TW" dirty="0" err="1" smtClean="0">
                <a:latin typeface="+mn-ea"/>
              </a:rPr>
              <a:t>bpm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195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1066</Words>
  <Application>Microsoft Office PowerPoint</Application>
  <PresentationFormat>如螢幕大小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7" baseType="lpstr">
      <vt:lpstr>Office 佈景主題</vt:lpstr>
      <vt:lpstr>方程式</vt:lpstr>
      <vt:lpstr>間歇訓練</vt:lpstr>
      <vt:lpstr>報告大綱</vt:lpstr>
      <vt:lpstr>緒論 - 1</vt:lpstr>
      <vt:lpstr>緒論 - 2</vt:lpstr>
      <vt:lpstr>間歇訓練課程 - 1</vt:lpstr>
      <vt:lpstr>間歇訓練課程 - 2</vt:lpstr>
      <vt:lpstr>間歇訓練課程 - 3</vt:lpstr>
      <vt:lpstr>間歇訓練課程 - 4</vt:lpstr>
      <vt:lpstr>間歇訓練課程 - 5</vt:lpstr>
      <vt:lpstr>間歇訓練課程 - 6</vt:lpstr>
      <vt:lpstr>間歇訓練課程 - 7</vt:lpstr>
      <vt:lpstr>間歇訓練課程 - 8</vt:lpstr>
      <vt:lpstr>訓練課程的結構 - 1</vt:lpstr>
      <vt:lpstr>訓練課程的結構 - 2</vt:lpstr>
      <vt:lpstr>訓練課程的結構 - 3</vt:lpstr>
      <vt:lpstr>訓練課程的結構 - 4</vt:lpstr>
      <vt:lpstr>訓練課程的結構 - 5</vt:lpstr>
      <vt:lpstr>間歇訓練課程範例 - 高強度初階</vt:lpstr>
      <vt:lpstr>間歇訓練課程範例 - 高強度中階</vt:lpstr>
      <vt:lpstr>間歇訓練課程範例 - 高強度高階</vt:lpstr>
      <vt:lpstr>間歇訓練課程範例 - 低強度初階</vt:lpstr>
      <vt:lpstr>間歇訓練課程範例 - 低強度中階</vt:lpstr>
      <vt:lpstr>間歇訓練課程範例 - 低強度高階</vt:lpstr>
      <vt:lpstr>結語 - 1</vt:lpstr>
      <vt:lpstr>結語 - 2</vt:lpstr>
    </vt:vector>
  </TitlesOfParts>
  <Company>NTUE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間歇訓練</dc:title>
  <dc:creator>楊忠祥</dc:creator>
  <cp:lastModifiedBy>楊忠祥</cp:lastModifiedBy>
  <cp:revision>24</cp:revision>
  <dcterms:created xsi:type="dcterms:W3CDTF">2021-05-31T08:17:12Z</dcterms:created>
  <dcterms:modified xsi:type="dcterms:W3CDTF">2021-06-01T03:00:02Z</dcterms:modified>
</cp:coreProperties>
</file>